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310" r:id="rId3"/>
    <p:sldId id="290" r:id="rId4"/>
    <p:sldId id="306" r:id="rId5"/>
    <p:sldId id="258" r:id="rId6"/>
    <p:sldId id="259" r:id="rId7"/>
    <p:sldId id="316" r:id="rId8"/>
    <p:sldId id="311" r:id="rId9"/>
    <p:sldId id="257" r:id="rId10"/>
    <p:sldId id="268" r:id="rId11"/>
    <p:sldId id="313" r:id="rId12"/>
    <p:sldId id="312" r:id="rId13"/>
    <p:sldId id="314" r:id="rId14"/>
    <p:sldId id="315" r:id="rId15"/>
    <p:sldId id="272" r:id="rId16"/>
    <p:sldId id="279" r:id="rId17"/>
    <p:sldId id="277" r:id="rId18"/>
    <p:sldId id="274" r:id="rId19"/>
    <p:sldId id="307" r:id="rId20"/>
    <p:sldId id="308" r:id="rId21"/>
    <p:sldId id="309" r:id="rId22"/>
    <p:sldId id="288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UltraLight"/>
        <a:ea typeface="Helvetica Neue UltraLight"/>
        <a:cs typeface="Helvetica Neue UltraLight"/>
        <a:sym typeface="Helvetica Neue UltraLight"/>
      </a:defRPr>
    </a:lvl1pPr>
    <a:lvl2pPr marL="0" marR="0" indent="3429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UltraLight"/>
        <a:ea typeface="Helvetica Neue UltraLight"/>
        <a:cs typeface="Helvetica Neue UltraLight"/>
        <a:sym typeface="Helvetica Neue UltraLight"/>
      </a:defRPr>
    </a:lvl2pPr>
    <a:lvl3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UltraLight"/>
        <a:ea typeface="Helvetica Neue UltraLight"/>
        <a:cs typeface="Helvetica Neue UltraLight"/>
        <a:sym typeface="Helvetica Neue UltraLight"/>
      </a:defRPr>
    </a:lvl3pPr>
    <a:lvl4pPr marL="0" marR="0" indent="10287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UltraLight"/>
        <a:ea typeface="Helvetica Neue UltraLight"/>
        <a:cs typeface="Helvetica Neue UltraLight"/>
        <a:sym typeface="Helvetica Neue UltraLight"/>
      </a:defRPr>
    </a:lvl4pPr>
    <a:lvl5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UltraLight"/>
        <a:ea typeface="Helvetica Neue UltraLight"/>
        <a:cs typeface="Helvetica Neue UltraLight"/>
        <a:sym typeface="Helvetica Neue UltraLight"/>
      </a:defRPr>
    </a:lvl5pPr>
    <a:lvl6pPr marL="0" marR="0" indent="17145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UltraLight"/>
        <a:ea typeface="Helvetica Neue UltraLight"/>
        <a:cs typeface="Helvetica Neue UltraLight"/>
        <a:sym typeface="Helvetica Neue UltraLight"/>
      </a:defRPr>
    </a:lvl6pPr>
    <a:lvl7pPr marL="0" marR="0" indent="2057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UltraLight"/>
        <a:ea typeface="Helvetica Neue UltraLight"/>
        <a:cs typeface="Helvetica Neue UltraLight"/>
        <a:sym typeface="Helvetica Neue UltraLight"/>
      </a:defRPr>
    </a:lvl7pPr>
    <a:lvl8pPr marL="0" marR="0" indent="24003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UltraLight"/>
        <a:ea typeface="Helvetica Neue UltraLight"/>
        <a:cs typeface="Helvetica Neue UltraLight"/>
        <a:sym typeface="Helvetica Neue UltraLight"/>
      </a:defRPr>
    </a:lvl8pPr>
    <a:lvl9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 UltraLight"/>
        <a:ea typeface="Helvetica Neue UltraLight"/>
        <a:cs typeface="Helvetica Neue UltraLight"/>
        <a:sym typeface="Helvetica Neue Ultra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1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Neue UltraLight"/>
          <a:ea typeface="Helvetica Neue UltraLight"/>
          <a:cs typeface="Helvetica Neue Ultra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Helvetica Neue UltraLight"/>
          <a:ea typeface="Helvetica Neue UltraLight"/>
          <a:cs typeface="Helvetica Neue UltraLight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UltraLight"/>
          <a:ea typeface="Helvetica Neue UltraLight"/>
          <a:cs typeface="Helvetica Neue UltraLight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UltraLight"/>
          <a:ea typeface="Helvetica Neue UltraLight"/>
          <a:cs typeface="Helvetica Neue UltraLight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5226" autoAdjust="0"/>
  </p:normalViewPr>
  <p:slideViewPr>
    <p:cSldViewPr snapToGrid="0" snapToObjects="1">
      <p:cViewPr varScale="1">
        <p:scale>
          <a:sx n="43" d="100"/>
          <a:sy n="43" d="100"/>
        </p:scale>
        <p:origin x="566" y="77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6" name="Shape 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34314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825500" latinLnBrk="0">
      <a:defRPr sz="3000">
        <a:latin typeface="Arial"/>
        <a:ea typeface="Arial"/>
        <a:cs typeface="Arial"/>
        <a:sym typeface="Lucida Grande"/>
      </a:defRPr>
    </a:lvl1pPr>
    <a:lvl2pPr indent="228600" defTabSz="825500" latinLnBrk="0">
      <a:defRPr sz="3000">
        <a:latin typeface="Lucida Grande"/>
        <a:ea typeface="Lucida Grande"/>
        <a:cs typeface="Lucida Grande"/>
        <a:sym typeface="Lucida Grande"/>
      </a:defRPr>
    </a:lvl2pPr>
    <a:lvl3pPr indent="457200" defTabSz="825500" latinLnBrk="0">
      <a:defRPr sz="3000">
        <a:latin typeface="Lucida Grande"/>
        <a:ea typeface="Lucida Grande"/>
        <a:cs typeface="Lucida Grande"/>
        <a:sym typeface="Lucida Grande"/>
      </a:defRPr>
    </a:lvl3pPr>
    <a:lvl4pPr indent="685800" defTabSz="825500" latinLnBrk="0">
      <a:defRPr sz="3000">
        <a:latin typeface="Lucida Grande"/>
        <a:ea typeface="Lucida Grande"/>
        <a:cs typeface="Lucida Grande"/>
        <a:sym typeface="Lucida Grande"/>
      </a:defRPr>
    </a:lvl4pPr>
    <a:lvl5pPr indent="914400" defTabSz="825500" latinLnBrk="0">
      <a:defRPr sz="3000">
        <a:latin typeface="Lucida Grande"/>
        <a:ea typeface="Lucida Grande"/>
        <a:cs typeface="Lucida Grande"/>
        <a:sym typeface="Lucida Grande"/>
      </a:defRPr>
    </a:lvl5pPr>
    <a:lvl6pPr indent="1143000" defTabSz="825500" latinLnBrk="0">
      <a:defRPr sz="3000">
        <a:latin typeface="Lucida Grande"/>
        <a:ea typeface="Lucida Grande"/>
        <a:cs typeface="Lucida Grande"/>
        <a:sym typeface="Lucida Grande"/>
      </a:defRPr>
    </a:lvl6pPr>
    <a:lvl7pPr indent="1371600" defTabSz="825500" latinLnBrk="0">
      <a:defRPr sz="3000">
        <a:latin typeface="Lucida Grande"/>
        <a:ea typeface="Lucida Grande"/>
        <a:cs typeface="Lucida Grande"/>
        <a:sym typeface="Lucida Grande"/>
      </a:defRPr>
    </a:lvl7pPr>
    <a:lvl8pPr indent="1600200" defTabSz="825500" latinLnBrk="0">
      <a:defRPr sz="3000">
        <a:latin typeface="Lucida Grande"/>
        <a:ea typeface="Lucida Grande"/>
        <a:cs typeface="Lucida Grande"/>
        <a:sym typeface="Lucida Grande"/>
      </a:defRPr>
    </a:lvl8pPr>
    <a:lvl9pPr indent="1828800" defTabSz="825500" latinLnBrk="0">
      <a:defRPr sz="30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Whi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ea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31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2656800" y="419100"/>
            <a:ext cx="1016000" cy="1016000"/>
          </a:xfrm>
          <a:prstGeom prst="ellipse">
            <a:avLst/>
          </a:prstGeom>
          <a:ln w="63500">
            <a:solidFill>
              <a:schemeClr val="bg1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22805728" y="567055"/>
            <a:ext cx="718145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600" b="1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Helvetica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Helvetica Neue Ultra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9pPr>
    </p:titleStyle>
    <p:body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Helvetica Neue Ultra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Helvetica Neue Ultra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Helvetica Neue Ultra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Helvetica Neue Ultra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Helvetica Neue UltraLight"/>
        </a:defRPr>
      </a:lvl5pPr>
      <a:lvl6pPr marL="0" marR="0" indent="355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6pPr>
      <a:lvl7pPr marL="0" marR="0" indent="711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7pPr>
      <a:lvl8pPr marL="0" marR="0" indent="1066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8pPr>
      <a:lvl9pPr marL="0" marR="0" indent="1422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UltraLight"/>
          <a:ea typeface="Helvetica Neue UltraLight"/>
          <a:cs typeface="Helvetica Neue UltraLight"/>
          <a:sym typeface="Helvetica Neue Ultra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F0B652-5132-4128-B8ED-1BFB5041D281}"/>
              </a:ext>
            </a:extLst>
          </p:cNvPr>
          <p:cNvSpPr/>
          <p:nvPr/>
        </p:nvSpPr>
        <p:spPr>
          <a:xfrm>
            <a:off x="0" y="0"/>
            <a:ext cx="25119106" cy="13716000"/>
          </a:xfrm>
          <a:prstGeom prst="rect">
            <a:avLst/>
          </a:prstGeom>
          <a:gradFill flip="none" rotWithShape="1">
            <a:gsLst>
              <a:gs pos="5000">
                <a:schemeClr val="accent4">
                  <a:lumMod val="89000"/>
                  <a:alpha val="0"/>
                </a:schemeClr>
              </a:gs>
              <a:gs pos="100000">
                <a:schemeClr val="accent4">
                  <a:lumMod val="89000"/>
                </a:schemeClr>
              </a:gs>
            </a:gsLst>
            <a:path path="rect">
              <a:fillToRect r="100000" b="100000"/>
            </a:path>
            <a:tileRect l="-100000" t="-10000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Helvetica Neue UltraLight"/>
              <a:ea typeface="Helvetica Neue UltraLight"/>
              <a:cs typeface="Helvetica Neue UltraLight"/>
              <a:sym typeface="Helvetica Neue UltraLight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3708071" y="7873581"/>
            <a:ext cx="16982214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defTabSz="1155700">
              <a:lnSpc>
                <a:spcPct val="90000"/>
              </a:lnSpc>
              <a:defRPr sz="90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solidFill>
                  <a:schemeClr val="accent1"/>
                </a:solidFill>
                <a:latin typeface="Montserrat Light"/>
                <a:ea typeface="Montserrat"/>
                <a:cs typeface="Montserrat Light"/>
              </a:rPr>
              <a:t>Social data mining techniques</a:t>
            </a:r>
          </a:p>
          <a:p>
            <a:pPr defTabSz="1155700">
              <a:lnSpc>
                <a:spcPct val="90000"/>
              </a:lnSpc>
              <a:defRPr sz="9000" cap="all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1" dirty="0">
                <a:solidFill>
                  <a:schemeClr val="accent1"/>
                </a:solidFill>
                <a:latin typeface="Montserrat Light"/>
                <a:ea typeface="Montserrat"/>
                <a:cs typeface="Montserrat Light"/>
              </a:rPr>
              <a:t>Assignment 1</a:t>
            </a:r>
            <a:endParaRPr b="1" dirty="0">
              <a:solidFill>
                <a:schemeClr val="accent1"/>
              </a:solidFill>
              <a:latin typeface="Montserrat Light"/>
              <a:ea typeface="Montserrat"/>
              <a:cs typeface="Montserrat Light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2438788" y="12645323"/>
            <a:ext cx="2120901" cy="45720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BCC2CB"/>
                </a:solidFill>
                <a:uFill>
                  <a:solidFill>
                    <a:srgbClr val="BCC2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10</a:t>
            </a:r>
            <a:r>
              <a:rPr b="1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/</a:t>
            </a:r>
            <a:r>
              <a:rPr lang="en-US" b="1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07</a:t>
            </a:r>
            <a:r>
              <a:rPr b="1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/20</a:t>
            </a:r>
            <a:r>
              <a:rPr lang="en-US" b="1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20</a:t>
            </a:r>
            <a:endParaRPr b="1"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6109867" y="12651993"/>
            <a:ext cx="2654300" cy="461665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 defTabSz="952500">
              <a:lnSpc>
                <a:spcPct val="140000"/>
              </a:lnSpc>
              <a:buClr>
                <a:srgbClr val="E9F6FA"/>
              </a:buClr>
              <a:buFont typeface="Helvetica Neue UltraLight"/>
              <a:defRPr sz="3000" b="1" cap="all">
                <a:solidFill>
                  <a:srgbClr val="F1F1F1"/>
                </a:solidFill>
                <a:uFill>
                  <a:solidFill>
                    <a:srgbClr val="F1F1F1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created by</a:t>
            </a:r>
          </a:p>
        </p:txBody>
      </p:sp>
      <p:sp>
        <p:nvSpPr>
          <p:cNvPr id="35" name="Shape 35"/>
          <p:cNvSpPr/>
          <p:nvPr/>
        </p:nvSpPr>
        <p:spPr>
          <a:xfrm>
            <a:off x="9069356" y="12546179"/>
            <a:ext cx="14947640" cy="655487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BCC2CB"/>
                </a:solidFill>
                <a:uFill>
                  <a:solidFill>
                    <a:srgbClr val="BCC2CB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Monil Modi, Ashish Pandey, Sonali Jain, Deepali Sharma, Sudipa Nag </a:t>
            </a:r>
            <a:endParaRPr b="1"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771941" y="12646968"/>
            <a:ext cx="1193800" cy="461665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r" defTabSz="952500">
              <a:lnSpc>
                <a:spcPct val="140000"/>
              </a:lnSpc>
              <a:buClr>
                <a:srgbClr val="E9F6FA"/>
              </a:buClr>
              <a:buFont typeface="Helvetica Neue UltraLight"/>
              <a:defRPr sz="3000" b="1" cap="all">
                <a:solidFill>
                  <a:srgbClr val="F1F1F1"/>
                </a:solidFill>
                <a:uFill>
                  <a:solidFill>
                    <a:srgbClr val="F1F1F1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lnSpc>
                <a:spcPct val="100000"/>
              </a:lnSpc>
            </a:pPr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date</a:t>
            </a:r>
          </a:p>
        </p:txBody>
      </p:sp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333689CC-9CDD-4AD5-BE11-80E30231CC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43" y="3589018"/>
            <a:ext cx="9927771" cy="3464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622607" y="420985"/>
            <a:ext cx="133350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Site Map</a:t>
            </a:r>
            <a:r>
              <a:rPr lang="en-CA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 :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10035723" y="2766752"/>
            <a:ext cx="3924301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Application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9719095" y="2419639"/>
            <a:ext cx="4559301" cy="1168401"/>
          </a:xfrm>
          <a:prstGeom prst="rect">
            <a:avLst/>
          </a:prstGeom>
          <a:ln w="63500">
            <a:solidFill>
              <a:schemeClr val="bg2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39" name="Shape 339"/>
          <p:cNvSpPr/>
          <p:nvPr/>
        </p:nvSpPr>
        <p:spPr>
          <a:xfrm>
            <a:off x="11988800" y="3889233"/>
            <a:ext cx="1" cy="57664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340" name="Shape 340"/>
          <p:cNvSpPr/>
          <p:nvPr/>
        </p:nvSpPr>
        <p:spPr>
          <a:xfrm flipH="1" flipV="1">
            <a:off x="3742531" y="4583947"/>
            <a:ext cx="16788427" cy="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341" name="Shape 341"/>
          <p:cNvSpPr/>
          <p:nvPr/>
        </p:nvSpPr>
        <p:spPr>
          <a:xfrm>
            <a:off x="2384613" y="5922853"/>
            <a:ext cx="2533012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fetchData.py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42" name="Shape 342"/>
          <p:cNvSpPr/>
          <p:nvPr/>
        </p:nvSpPr>
        <p:spPr>
          <a:xfrm>
            <a:off x="2111795" y="5581939"/>
            <a:ext cx="3302001" cy="1168401"/>
          </a:xfrm>
          <a:prstGeom prst="rect">
            <a:avLst/>
          </a:prstGeom>
          <a:ln w="635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2256973" y="8075352"/>
            <a:ext cx="3022601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3759200" y="4676633"/>
            <a:ext cx="1" cy="57664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6759123" y="5932899"/>
            <a:ext cx="2298701" cy="415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App.py</a:t>
            </a:r>
          </a:p>
        </p:txBody>
      </p:sp>
      <p:sp>
        <p:nvSpPr>
          <p:cNvPr id="348" name="Shape 348"/>
          <p:cNvSpPr/>
          <p:nvPr/>
        </p:nvSpPr>
        <p:spPr>
          <a:xfrm>
            <a:off x="6251995" y="5581939"/>
            <a:ext cx="3302001" cy="1168401"/>
          </a:xfrm>
          <a:prstGeom prst="rect">
            <a:avLst/>
          </a:prstGeom>
          <a:ln w="635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7899400" y="4676633"/>
            <a:ext cx="1" cy="57664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10848523" y="5929052"/>
            <a:ext cx="2298701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Index.html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10341395" y="5581939"/>
            <a:ext cx="3302001" cy="1168401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11988800" y="4747184"/>
            <a:ext cx="1" cy="57664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10848523" y="8138852"/>
            <a:ext cx="2298701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Landing Page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10341395" y="7791739"/>
            <a:ext cx="3302001" cy="1168401"/>
          </a:xfrm>
          <a:prstGeom prst="rect">
            <a:avLst/>
          </a:prstGeom>
          <a:ln w="635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11988800" y="7013433"/>
            <a:ext cx="1" cy="57664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15103023" y="5929052"/>
            <a:ext cx="2298701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List.html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14595895" y="5581939"/>
            <a:ext cx="3302001" cy="1168401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16243299" y="4676633"/>
            <a:ext cx="1" cy="57664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14817013" y="7934950"/>
            <a:ext cx="2892490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Create, Read, Delete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14595895" y="7791739"/>
            <a:ext cx="3302001" cy="1168401"/>
          </a:xfrm>
          <a:prstGeom prst="rect">
            <a:avLst/>
          </a:prstGeom>
          <a:ln w="635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16243299" y="7013433"/>
            <a:ext cx="1" cy="57664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19184471" y="5932899"/>
            <a:ext cx="2471753" cy="419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Update.html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18850395" y="5581939"/>
            <a:ext cx="3302001" cy="116840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20497799" y="4676633"/>
            <a:ext cx="1" cy="57664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19357523" y="8138852"/>
            <a:ext cx="2298701" cy="42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914400">
              <a:lnSpc>
                <a:spcPct val="90000"/>
              </a:lnSpc>
              <a:defRPr sz="3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Update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18850395" y="7791739"/>
            <a:ext cx="3302001" cy="1168401"/>
          </a:xfrm>
          <a:prstGeom prst="rect">
            <a:avLst/>
          </a:prstGeom>
          <a:ln w="635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20497799" y="7013433"/>
            <a:ext cx="1" cy="576641"/>
          </a:xfrm>
          <a:prstGeom prst="line">
            <a:avLst/>
          </a:prstGeom>
          <a:ln w="38100">
            <a:solidFill>
              <a:schemeClr val="bg2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313012" y="1048860"/>
            <a:ext cx="23757977" cy="13033757"/>
          </a:xfrm>
          <a:prstGeom prst="rect">
            <a:avLst/>
          </a:prstGeom>
          <a:blipFill>
            <a:blip r:embed="rId2"/>
            <a:srcRect/>
            <a:stretch>
              <a:fillRect t="-85" b="-85"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3496235" y="2169459"/>
            <a:ext cx="17427390" cy="1027355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622607" y="510593"/>
            <a:ext cx="20677534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Code Snippet : fetchData.py (Get Data from API)</a:t>
            </a:r>
          </a:p>
        </p:txBody>
      </p:sp>
    </p:spTree>
    <p:extLst>
      <p:ext uri="{BB962C8B-B14F-4D97-AF65-F5344CB8AC3E}">
        <p14:creationId xmlns:p14="http://schemas.microsoft.com/office/powerpoint/2010/main" val="19317108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313012" y="1048860"/>
            <a:ext cx="23757977" cy="13033757"/>
          </a:xfrm>
          <a:prstGeom prst="rect">
            <a:avLst/>
          </a:prstGeom>
          <a:blipFill>
            <a:blip r:embed="rId2"/>
            <a:srcRect/>
            <a:stretch>
              <a:fillRect t="-85" b="-85"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3567952" y="2169458"/>
            <a:ext cx="17373601" cy="1029148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622607" y="510593"/>
            <a:ext cx="20677534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Code Snippet : app.py (Flask CRUD App)</a:t>
            </a:r>
          </a:p>
        </p:txBody>
      </p:sp>
    </p:spTree>
    <p:extLst>
      <p:ext uri="{BB962C8B-B14F-4D97-AF65-F5344CB8AC3E}">
        <p14:creationId xmlns:p14="http://schemas.microsoft.com/office/powerpoint/2010/main" val="288933758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313012" y="1048860"/>
            <a:ext cx="23757977" cy="13033757"/>
          </a:xfrm>
          <a:prstGeom prst="rect">
            <a:avLst/>
          </a:prstGeom>
          <a:blipFill>
            <a:blip r:embed="rId2"/>
            <a:srcRect/>
            <a:stretch>
              <a:fillRect t="-85" b="-85"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3514164" y="2169459"/>
            <a:ext cx="17499107" cy="1027355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622607" y="510593"/>
            <a:ext cx="20677534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Code Snippet : index.html (Landing Page)</a:t>
            </a:r>
          </a:p>
        </p:txBody>
      </p:sp>
    </p:spTree>
    <p:extLst>
      <p:ext uri="{BB962C8B-B14F-4D97-AF65-F5344CB8AC3E}">
        <p14:creationId xmlns:p14="http://schemas.microsoft.com/office/powerpoint/2010/main" val="244285185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313012" y="1048860"/>
            <a:ext cx="23757977" cy="13033757"/>
          </a:xfrm>
          <a:prstGeom prst="rect">
            <a:avLst/>
          </a:prstGeom>
          <a:blipFill>
            <a:blip r:embed="rId2"/>
            <a:srcRect/>
            <a:stretch>
              <a:fillRect t="-85" b="-85"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3532095" y="2151530"/>
            <a:ext cx="17427388" cy="103632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622607" y="510593"/>
            <a:ext cx="20677534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Code Snippet : list.html (List of All Board Games)</a:t>
            </a:r>
          </a:p>
        </p:txBody>
      </p:sp>
    </p:spTree>
    <p:extLst>
      <p:ext uri="{BB962C8B-B14F-4D97-AF65-F5344CB8AC3E}">
        <p14:creationId xmlns:p14="http://schemas.microsoft.com/office/powerpoint/2010/main" val="170771090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622607" y="510593"/>
            <a:ext cx="16377769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Application Screenshot : Landing Page</a:t>
            </a:r>
            <a:endParaRPr sz="6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2692582" y="1694566"/>
            <a:ext cx="19300674" cy="1208210"/>
          </a:xfrm>
          <a:prstGeom prst="roundRect">
            <a:avLst>
              <a:gd name="adj" fmla="val 29359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2867042" y="1892627"/>
            <a:ext cx="432904" cy="409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0"/>
                </a:lnTo>
                <a:cubicBezTo>
                  <a:pt x="16237" y="0"/>
                  <a:pt x="21600" y="5419"/>
                  <a:pt x="21600" y="10763"/>
                </a:cubicBezTo>
                <a:cubicBezTo>
                  <a:pt x="21600" y="17518"/>
                  <a:pt x="16237" y="21600"/>
                  <a:pt x="10800" y="21600"/>
                </a:cubicBezTo>
                <a:cubicBezTo>
                  <a:pt x="4022" y="21600"/>
                  <a:pt x="0" y="17518"/>
                  <a:pt x="0" y="10763"/>
                </a:cubicBezTo>
                <a:cubicBezTo>
                  <a:pt x="0" y="5419"/>
                  <a:pt x="4022" y="0"/>
                  <a:pt x="10800" y="0"/>
                </a:cubicBezTo>
              </a:path>
            </a:pathLst>
          </a:custGeom>
          <a:solidFill>
            <a:schemeClr val="accent2"/>
          </a:solidFill>
          <a:ln>
            <a:bevel/>
          </a:ln>
        </p:spPr>
        <p:txBody>
          <a:bodyPr lIns="0" tIns="0" rIns="0" bIns="0"/>
          <a:lstStyle/>
          <a:p>
            <a:pPr algn="l" defTabSz="6477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3324817" y="1892627"/>
            <a:ext cx="432909" cy="409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3" y="0"/>
                </a:moveTo>
                <a:lnTo>
                  <a:pt x="10763" y="0"/>
                </a:lnTo>
                <a:cubicBezTo>
                  <a:pt x="17518" y="0"/>
                  <a:pt x="21600" y="5419"/>
                  <a:pt x="21600" y="10763"/>
                </a:cubicBezTo>
                <a:cubicBezTo>
                  <a:pt x="21600" y="17518"/>
                  <a:pt x="17518" y="21600"/>
                  <a:pt x="10763" y="21600"/>
                </a:cubicBezTo>
                <a:cubicBezTo>
                  <a:pt x="5344" y="21600"/>
                  <a:pt x="0" y="17518"/>
                  <a:pt x="0" y="10763"/>
                </a:cubicBezTo>
                <a:cubicBezTo>
                  <a:pt x="0" y="5419"/>
                  <a:pt x="5344" y="0"/>
                  <a:pt x="10763" y="0"/>
                </a:cubicBezTo>
              </a:path>
            </a:pathLst>
          </a:custGeom>
          <a:solidFill>
            <a:schemeClr val="accent3"/>
          </a:solidFill>
          <a:ln>
            <a:bevel/>
          </a:ln>
        </p:spPr>
        <p:txBody>
          <a:bodyPr lIns="0" tIns="0" rIns="0" bIns="0"/>
          <a:lstStyle/>
          <a:p>
            <a:pPr algn="l" defTabSz="6477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785660" y="1892627"/>
            <a:ext cx="432909" cy="409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3" y="0"/>
                </a:moveTo>
                <a:lnTo>
                  <a:pt x="10763" y="0"/>
                </a:lnTo>
                <a:cubicBezTo>
                  <a:pt x="16181" y="0"/>
                  <a:pt x="21600" y="5419"/>
                  <a:pt x="21600" y="10763"/>
                </a:cubicBezTo>
                <a:cubicBezTo>
                  <a:pt x="21600" y="17518"/>
                  <a:pt x="16181" y="21600"/>
                  <a:pt x="10763" y="21600"/>
                </a:cubicBezTo>
                <a:cubicBezTo>
                  <a:pt x="5344" y="21600"/>
                  <a:pt x="0" y="17518"/>
                  <a:pt x="0" y="10763"/>
                </a:cubicBezTo>
                <a:cubicBezTo>
                  <a:pt x="0" y="5419"/>
                  <a:pt x="5344" y="0"/>
                  <a:pt x="10763" y="0"/>
                </a:cubicBezTo>
              </a:path>
            </a:pathLst>
          </a:custGeom>
          <a:solidFill>
            <a:schemeClr val="accent5"/>
          </a:solidFill>
          <a:ln>
            <a:bevel/>
          </a:ln>
        </p:spPr>
        <p:txBody>
          <a:bodyPr lIns="0" tIns="0" rIns="0" bIns="0"/>
          <a:lstStyle/>
          <a:p>
            <a:pPr algn="l" defTabSz="6477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488" name="Shape 488"/>
          <p:cNvSpPr/>
          <p:nvPr/>
        </p:nvSpPr>
        <p:spPr>
          <a:xfrm>
            <a:off x="2692555" y="2429218"/>
            <a:ext cx="19309028" cy="1053338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/>
        </p:spPr>
        <p:txBody>
          <a:bodyPr lIns="38100" tIns="38100" rIns="38100" bIns="38100"/>
          <a:lstStyle/>
          <a:p>
            <a:pPr defTabSz="1282700">
              <a:buClr>
                <a:srgbClr val="000000"/>
              </a:buClr>
              <a:defRPr sz="7800">
                <a:uFill>
                  <a:solidFill>
                    <a:srgbClr val="000000"/>
                  </a:solidFill>
                </a:uFill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313012" y="1048860"/>
            <a:ext cx="23757977" cy="13033757"/>
          </a:xfrm>
          <a:prstGeom prst="rect">
            <a:avLst/>
          </a:prstGeom>
          <a:blipFill>
            <a:blip r:embed="rId2"/>
            <a:srcRect/>
            <a:stretch>
              <a:fillRect t="-85" b="-85"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3827400" y="2878164"/>
            <a:ext cx="16729199" cy="927799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88" name="Shape 688"/>
          <p:cNvSpPr/>
          <p:nvPr/>
        </p:nvSpPr>
        <p:spPr>
          <a:xfrm>
            <a:off x="18623460" y="10206064"/>
            <a:ext cx="1219200" cy="1219200"/>
          </a:xfrm>
          <a:prstGeom prst="ellipse">
            <a:avLst/>
          </a:prstGeom>
          <a:ln w="508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19842660" y="11068076"/>
            <a:ext cx="2213898" cy="834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952" extrusionOk="0">
                <a:moveTo>
                  <a:pt x="0" y="0"/>
                </a:moveTo>
                <a:cubicBezTo>
                  <a:pt x="0" y="0"/>
                  <a:pt x="1675" y="10739"/>
                  <a:pt x="7941" y="15950"/>
                </a:cubicBezTo>
                <a:cubicBezTo>
                  <a:pt x="14737" y="21600"/>
                  <a:pt x="21600" y="19613"/>
                  <a:pt x="21600" y="19613"/>
                </a:cubicBezTo>
              </a:path>
            </a:pathLst>
          </a:custGeom>
          <a:ln w="38100">
            <a:solidFill>
              <a:schemeClr val="bg2"/>
            </a:solidFill>
            <a:custDash>
              <a:ds d="200000" sp="200000"/>
            </a:custDash>
            <a:miter lim="400000"/>
            <a:headEnd type="triangle"/>
            <a:tailEnd type="oval"/>
          </a:ln>
        </p:spPr>
        <p:txBody>
          <a:bodyPr lIns="50800" tIns="50800" rIns="50800" bIns="50800" anchor="ctr"/>
          <a:lstStyle/>
          <a:p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21939624" y="8656702"/>
            <a:ext cx="1762690" cy="2338141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VIEW: Read individual records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21849629" y="3910517"/>
            <a:ext cx="2157117" cy="1737976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EDIT : Updating the records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692" name="Shape 692"/>
          <p:cNvSpPr/>
          <p:nvPr/>
        </p:nvSpPr>
        <p:spPr>
          <a:xfrm>
            <a:off x="17480688" y="8376761"/>
            <a:ext cx="1219200" cy="1219200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536309" y="3041529"/>
            <a:ext cx="1791132" cy="1737976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r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DELETE : Deleting Records </a:t>
            </a:r>
            <a:r>
              <a:rPr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</a:p>
        </p:txBody>
      </p:sp>
      <p:sp>
        <p:nvSpPr>
          <p:cNvPr id="694" name="Shape 694"/>
          <p:cNvSpPr/>
          <p:nvPr/>
        </p:nvSpPr>
        <p:spPr>
          <a:xfrm rot="19690315">
            <a:off x="17305595" y="5143935"/>
            <a:ext cx="4779543" cy="21320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08" extrusionOk="0">
                <a:moveTo>
                  <a:pt x="0" y="20508"/>
                </a:moveTo>
                <a:cubicBezTo>
                  <a:pt x="0" y="20508"/>
                  <a:pt x="3618" y="1358"/>
                  <a:pt x="10681" y="69"/>
                </a:cubicBezTo>
                <a:cubicBezTo>
                  <a:pt x="17045" y="-1092"/>
                  <a:pt x="21600" y="12780"/>
                  <a:pt x="21600" y="12780"/>
                </a:cubicBezTo>
              </a:path>
            </a:pathLst>
          </a:custGeom>
          <a:ln w="38100">
            <a:solidFill>
              <a:schemeClr val="bg2"/>
            </a:solidFill>
            <a:custDash>
              <a:ds d="200000" sp="200000"/>
            </a:custDash>
            <a:miter lim="400000"/>
            <a:headEnd type="triangle"/>
            <a:tailEnd type="oval"/>
          </a:ln>
        </p:spPr>
        <p:txBody>
          <a:bodyPr lIns="50800" tIns="50800" rIns="50800" bIns="50800" anchor="ctr"/>
          <a:lstStyle/>
          <a:p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5" name="Shape 695"/>
          <p:cNvSpPr/>
          <p:nvPr/>
        </p:nvSpPr>
        <p:spPr>
          <a:xfrm>
            <a:off x="16261488" y="6680201"/>
            <a:ext cx="1219200" cy="1219200"/>
          </a:xfrm>
          <a:prstGeom prst="ellipse">
            <a:avLst/>
          </a:prstGeom>
          <a:ln w="508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6" name="Shape 696"/>
          <p:cNvSpPr/>
          <p:nvPr/>
        </p:nvSpPr>
        <p:spPr>
          <a:xfrm rot="896593" flipH="1">
            <a:off x="2143324" y="3559068"/>
            <a:ext cx="14833919" cy="13090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94" extrusionOk="0">
                <a:moveTo>
                  <a:pt x="0" y="18894"/>
                </a:moveTo>
                <a:cubicBezTo>
                  <a:pt x="0" y="18894"/>
                  <a:pt x="2389" y="4886"/>
                  <a:pt x="9714" y="964"/>
                </a:cubicBezTo>
                <a:cubicBezTo>
                  <a:pt x="16568" y="-2706"/>
                  <a:pt x="21600" y="5289"/>
                  <a:pt x="21600" y="5289"/>
                </a:cubicBezTo>
              </a:path>
            </a:pathLst>
          </a:custGeom>
          <a:ln w="38100">
            <a:solidFill>
              <a:schemeClr val="bg2"/>
            </a:solidFill>
            <a:custDash>
              <a:ds d="200000" sp="200000"/>
            </a:custDash>
            <a:miter lim="400000"/>
            <a:headEnd type="triangle"/>
            <a:tailEnd type="oval"/>
          </a:ln>
        </p:spPr>
        <p:txBody>
          <a:bodyPr lIns="50800" tIns="50800" rIns="50800" bIns="50800" anchor="ctr"/>
          <a:lstStyle/>
          <a:p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1108241" y="1658964"/>
            <a:ext cx="1219200" cy="121920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1548769" y="1797807"/>
            <a:ext cx="3381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1155700">
              <a:defRPr sz="6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1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21838233" y="2340515"/>
            <a:ext cx="1219200" cy="1219200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22253324" y="2461164"/>
            <a:ext cx="50038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1155700">
              <a:defRPr sz="6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2</a:t>
            </a:r>
          </a:p>
        </p:txBody>
      </p:sp>
      <p:sp>
        <p:nvSpPr>
          <p:cNvPr id="701" name="Shape 701"/>
          <p:cNvSpPr/>
          <p:nvPr/>
        </p:nvSpPr>
        <p:spPr>
          <a:xfrm>
            <a:off x="22056558" y="11254836"/>
            <a:ext cx="1219200" cy="121920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22451462" y="11305636"/>
            <a:ext cx="466243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1155700">
              <a:defRPr sz="6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3</a:t>
            </a:r>
          </a:p>
        </p:txBody>
      </p:sp>
      <p:sp>
        <p:nvSpPr>
          <p:cNvPr id="703" name="Shape 703"/>
          <p:cNvSpPr/>
          <p:nvPr/>
        </p:nvSpPr>
        <p:spPr>
          <a:xfrm>
            <a:off x="622607" y="438236"/>
            <a:ext cx="15948560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CA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Application Screenshot : List All</a:t>
            </a:r>
            <a:endParaRPr sz="6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909665" y="963386"/>
            <a:ext cx="20564669" cy="13321575"/>
          </a:xfrm>
          <a:prstGeom prst="rect">
            <a:avLst/>
          </a:prstGeom>
          <a:blipFill>
            <a:blip r:embed="rId2"/>
            <a:srcRect/>
            <a:stretch>
              <a:fillRect l="-472" r="-472"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10000"/>
              </a:lnSpc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622607" y="510593"/>
            <a:ext cx="19834852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CA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Application Screenshot : Add New Board Game</a:t>
            </a:r>
            <a:endParaRPr sz="6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43" name="Shape 643"/>
          <p:cNvSpPr/>
          <p:nvPr/>
        </p:nvSpPr>
        <p:spPr>
          <a:xfrm>
            <a:off x="3303038" y="1642188"/>
            <a:ext cx="17765484" cy="933061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622607" y="510593"/>
            <a:ext cx="19870711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Application Screenshot : Add New Board Game</a:t>
            </a:r>
          </a:p>
        </p:txBody>
      </p:sp>
      <p:sp>
        <p:nvSpPr>
          <p:cNvPr id="540" name="Shape 540"/>
          <p:cNvSpPr/>
          <p:nvPr/>
        </p:nvSpPr>
        <p:spPr>
          <a:xfrm>
            <a:off x="8013006" y="11177847"/>
            <a:ext cx="7129207" cy="195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4" y="0"/>
                </a:moveTo>
                <a:lnTo>
                  <a:pt x="1956" y="0"/>
                </a:lnTo>
                <a:cubicBezTo>
                  <a:pt x="1956" y="0"/>
                  <a:pt x="1862" y="18575"/>
                  <a:pt x="0" y="21600"/>
                </a:cubicBezTo>
                <a:lnTo>
                  <a:pt x="21600" y="21600"/>
                </a:lnTo>
                <a:cubicBezTo>
                  <a:pt x="19737" y="18575"/>
                  <a:pt x="19644" y="0"/>
                  <a:pt x="19644" y="0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647700"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7296807" y="12830708"/>
            <a:ext cx="8561607" cy="492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237" h="21600" extrusionOk="0">
                <a:moveTo>
                  <a:pt x="16712" y="0"/>
                </a:moveTo>
                <a:lnTo>
                  <a:pt x="1526" y="0"/>
                </a:lnTo>
                <a:cubicBezTo>
                  <a:pt x="217" y="12003"/>
                  <a:pt x="-1681" y="21600"/>
                  <a:pt x="2901" y="21600"/>
                </a:cubicBezTo>
                <a:cubicBezTo>
                  <a:pt x="7482" y="21600"/>
                  <a:pt x="9119" y="21600"/>
                  <a:pt x="9119" y="21600"/>
                </a:cubicBezTo>
                <a:cubicBezTo>
                  <a:pt x="9119" y="21600"/>
                  <a:pt x="10755" y="21600"/>
                  <a:pt x="15337" y="21600"/>
                </a:cubicBezTo>
                <a:cubicBezTo>
                  <a:pt x="19919" y="21600"/>
                  <a:pt x="18020" y="12003"/>
                  <a:pt x="16712" y="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647700"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1492898" y="1612674"/>
            <a:ext cx="20863249" cy="9789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4" y="1214"/>
                </a:moveTo>
                <a:lnTo>
                  <a:pt x="20775" y="1214"/>
                </a:lnTo>
                <a:lnTo>
                  <a:pt x="20775" y="20228"/>
                </a:lnTo>
                <a:lnTo>
                  <a:pt x="824" y="20228"/>
                </a:lnTo>
                <a:cubicBezTo>
                  <a:pt x="824" y="20228"/>
                  <a:pt x="824" y="1214"/>
                  <a:pt x="824" y="1214"/>
                </a:cubicBezTo>
                <a:close/>
                <a:moveTo>
                  <a:pt x="10800" y="455"/>
                </a:moveTo>
                <a:cubicBezTo>
                  <a:pt x="10855" y="455"/>
                  <a:pt x="10900" y="531"/>
                  <a:pt x="10900" y="623"/>
                </a:cubicBezTo>
                <a:cubicBezTo>
                  <a:pt x="10900" y="717"/>
                  <a:pt x="10855" y="793"/>
                  <a:pt x="10800" y="793"/>
                </a:cubicBezTo>
                <a:cubicBezTo>
                  <a:pt x="10745" y="793"/>
                  <a:pt x="10700" y="717"/>
                  <a:pt x="10700" y="623"/>
                </a:cubicBezTo>
                <a:cubicBezTo>
                  <a:pt x="10700" y="531"/>
                  <a:pt x="10745" y="455"/>
                  <a:pt x="10800" y="455"/>
                </a:cubicBezTo>
                <a:close/>
                <a:moveTo>
                  <a:pt x="21123" y="0"/>
                </a:moveTo>
                <a:lnTo>
                  <a:pt x="478" y="0"/>
                </a:lnTo>
                <a:cubicBezTo>
                  <a:pt x="215" y="0"/>
                  <a:pt x="0" y="363"/>
                  <a:pt x="0" y="80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807"/>
                </a:lnTo>
                <a:cubicBezTo>
                  <a:pt x="21600" y="363"/>
                  <a:pt x="21385" y="0"/>
                  <a:pt x="2112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647700"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grpSp>
        <p:nvGrpSpPr>
          <p:cNvPr id="545" name="Group 545"/>
          <p:cNvGrpSpPr/>
          <p:nvPr/>
        </p:nvGrpSpPr>
        <p:grpSpPr>
          <a:xfrm>
            <a:off x="1471900" y="10562076"/>
            <a:ext cx="20863251" cy="1679861"/>
            <a:chOff x="0" y="0"/>
            <a:chExt cx="12649199" cy="1191597"/>
          </a:xfrm>
          <a:solidFill>
            <a:schemeClr val="bg2"/>
          </a:solidFill>
        </p:grpSpPr>
        <p:sp>
          <p:nvSpPr>
            <p:cNvPr id="543" name="Shape 543"/>
            <p:cNvSpPr/>
            <p:nvPr/>
          </p:nvSpPr>
          <p:spPr>
            <a:xfrm>
              <a:off x="0" y="0"/>
              <a:ext cx="12649199" cy="119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9" y="10746"/>
                  </a:moveTo>
                  <a:cubicBezTo>
                    <a:pt x="10369" y="10724"/>
                    <a:pt x="10369" y="10704"/>
                    <a:pt x="10369" y="10681"/>
                  </a:cubicBezTo>
                  <a:cubicBezTo>
                    <a:pt x="10371" y="10341"/>
                    <a:pt x="10376" y="10018"/>
                    <a:pt x="10387" y="9686"/>
                  </a:cubicBezTo>
                  <a:cubicBezTo>
                    <a:pt x="10406" y="9080"/>
                    <a:pt x="10439" y="8570"/>
                    <a:pt x="10489" y="8190"/>
                  </a:cubicBezTo>
                  <a:cubicBezTo>
                    <a:pt x="10530" y="7881"/>
                    <a:pt x="10576" y="7708"/>
                    <a:pt x="10628" y="7691"/>
                  </a:cubicBezTo>
                  <a:cubicBezTo>
                    <a:pt x="10659" y="7680"/>
                    <a:pt x="10688" y="7771"/>
                    <a:pt x="10716" y="7873"/>
                  </a:cubicBezTo>
                  <a:cubicBezTo>
                    <a:pt x="10740" y="7966"/>
                    <a:pt x="10764" y="8057"/>
                    <a:pt x="10789" y="8136"/>
                  </a:cubicBezTo>
                  <a:cubicBezTo>
                    <a:pt x="10801" y="8187"/>
                    <a:pt x="10813" y="8187"/>
                    <a:pt x="10824" y="8136"/>
                  </a:cubicBezTo>
                  <a:cubicBezTo>
                    <a:pt x="10851" y="8040"/>
                    <a:pt x="10878" y="7949"/>
                    <a:pt x="10905" y="7847"/>
                  </a:cubicBezTo>
                  <a:cubicBezTo>
                    <a:pt x="10930" y="7754"/>
                    <a:pt x="10956" y="7691"/>
                    <a:pt x="10981" y="7660"/>
                  </a:cubicBezTo>
                  <a:cubicBezTo>
                    <a:pt x="11004" y="7646"/>
                    <a:pt x="11025" y="7677"/>
                    <a:pt x="11045" y="7714"/>
                  </a:cubicBezTo>
                  <a:cubicBezTo>
                    <a:pt x="11097" y="7816"/>
                    <a:pt x="11143" y="8045"/>
                    <a:pt x="11179" y="8451"/>
                  </a:cubicBezTo>
                  <a:cubicBezTo>
                    <a:pt x="11189" y="8550"/>
                    <a:pt x="11196" y="8652"/>
                    <a:pt x="11205" y="8763"/>
                  </a:cubicBezTo>
                  <a:cubicBezTo>
                    <a:pt x="11123" y="9284"/>
                    <a:pt x="11084" y="10032"/>
                    <a:pt x="11090" y="11013"/>
                  </a:cubicBezTo>
                  <a:cubicBezTo>
                    <a:pt x="11097" y="12002"/>
                    <a:pt x="11148" y="12671"/>
                    <a:pt x="11231" y="13104"/>
                  </a:cubicBezTo>
                  <a:cubicBezTo>
                    <a:pt x="11230" y="13124"/>
                    <a:pt x="11230" y="13138"/>
                    <a:pt x="11230" y="13158"/>
                  </a:cubicBezTo>
                  <a:cubicBezTo>
                    <a:pt x="11208" y="13827"/>
                    <a:pt x="11176" y="14439"/>
                    <a:pt x="11135" y="15008"/>
                  </a:cubicBezTo>
                  <a:cubicBezTo>
                    <a:pt x="11116" y="15278"/>
                    <a:pt x="11096" y="15544"/>
                    <a:pt x="11069" y="15743"/>
                  </a:cubicBezTo>
                  <a:cubicBezTo>
                    <a:pt x="11041" y="15963"/>
                    <a:pt x="11009" y="16060"/>
                    <a:pt x="10974" y="15995"/>
                  </a:cubicBezTo>
                  <a:cubicBezTo>
                    <a:pt x="10951" y="15952"/>
                    <a:pt x="10930" y="15876"/>
                    <a:pt x="10909" y="15791"/>
                  </a:cubicBezTo>
                  <a:cubicBezTo>
                    <a:pt x="10881" y="15671"/>
                    <a:pt x="10852" y="15584"/>
                    <a:pt x="10821" y="15584"/>
                  </a:cubicBezTo>
                  <a:cubicBezTo>
                    <a:pt x="10789" y="15584"/>
                    <a:pt x="10758" y="15671"/>
                    <a:pt x="10728" y="15802"/>
                  </a:cubicBezTo>
                  <a:cubicBezTo>
                    <a:pt x="10713" y="15853"/>
                    <a:pt x="10698" y="15915"/>
                    <a:pt x="10683" y="15963"/>
                  </a:cubicBezTo>
                  <a:cubicBezTo>
                    <a:pt x="10657" y="16040"/>
                    <a:pt x="10632" y="16060"/>
                    <a:pt x="10607" y="15952"/>
                  </a:cubicBezTo>
                  <a:cubicBezTo>
                    <a:pt x="10583" y="15853"/>
                    <a:pt x="10565" y="15694"/>
                    <a:pt x="10547" y="15521"/>
                  </a:cubicBezTo>
                  <a:cubicBezTo>
                    <a:pt x="10525" y="15292"/>
                    <a:pt x="10507" y="15031"/>
                    <a:pt x="10488" y="14765"/>
                  </a:cubicBezTo>
                  <a:cubicBezTo>
                    <a:pt x="10421" y="13759"/>
                    <a:pt x="10382" y="12657"/>
                    <a:pt x="10370" y="11435"/>
                  </a:cubicBezTo>
                  <a:cubicBezTo>
                    <a:pt x="10370" y="11361"/>
                    <a:pt x="10369" y="11290"/>
                    <a:pt x="10369" y="11222"/>
                  </a:cubicBezTo>
                  <a:cubicBezTo>
                    <a:pt x="10369" y="11067"/>
                    <a:pt x="10369" y="10905"/>
                    <a:pt x="10369" y="10746"/>
                  </a:cubicBezTo>
                  <a:close/>
                  <a:moveTo>
                    <a:pt x="10799" y="7130"/>
                  </a:moveTo>
                  <a:cubicBezTo>
                    <a:pt x="10807" y="6243"/>
                    <a:pt x="10877" y="5302"/>
                    <a:pt x="10983" y="5050"/>
                  </a:cubicBezTo>
                  <a:cubicBezTo>
                    <a:pt x="10989" y="5030"/>
                    <a:pt x="10997" y="5022"/>
                    <a:pt x="11004" y="5008"/>
                  </a:cubicBezTo>
                  <a:cubicBezTo>
                    <a:pt x="11006" y="5008"/>
                    <a:pt x="11009" y="5008"/>
                    <a:pt x="11011" y="5008"/>
                  </a:cubicBezTo>
                  <a:cubicBezTo>
                    <a:pt x="11011" y="5167"/>
                    <a:pt x="11011" y="5325"/>
                    <a:pt x="11010" y="5484"/>
                  </a:cubicBezTo>
                  <a:cubicBezTo>
                    <a:pt x="11007" y="5841"/>
                    <a:pt x="10995" y="6161"/>
                    <a:pt x="10977" y="6470"/>
                  </a:cubicBezTo>
                  <a:cubicBezTo>
                    <a:pt x="10954" y="6838"/>
                    <a:pt x="10927" y="7147"/>
                    <a:pt x="10889" y="7357"/>
                  </a:cubicBezTo>
                  <a:cubicBezTo>
                    <a:pt x="10862" y="7513"/>
                    <a:pt x="10832" y="7572"/>
                    <a:pt x="10802" y="7544"/>
                  </a:cubicBezTo>
                  <a:cubicBezTo>
                    <a:pt x="10801" y="7544"/>
                    <a:pt x="10800" y="7544"/>
                    <a:pt x="10799" y="7538"/>
                  </a:cubicBezTo>
                  <a:cubicBezTo>
                    <a:pt x="10799" y="7399"/>
                    <a:pt x="10798" y="7261"/>
                    <a:pt x="10799" y="7130"/>
                  </a:cubicBezTo>
                  <a:close/>
                  <a:moveTo>
                    <a:pt x="0" y="16629"/>
                  </a:moveTo>
                  <a:cubicBezTo>
                    <a:pt x="0" y="19364"/>
                    <a:pt x="215" y="21600"/>
                    <a:pt x="478" y="21600"/>
                  </a:cubicBezTo>
                  <a:lnTo>
                    <a:pt x="21123" y="21600"/>
                  </a:lnTo>
                  <a:cubicBezTo>
                    <a:pt x="21385" y="21600"/>
                    <a:pt x="21600" y="19364"/>
                    <a:pt x="21600" y="16629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16629"/>
                  </a:ln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5504062" y="88758"/>
              <a:ext cx="1639422" cy="97911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55700"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39" name="Shape 539"/>
          <p:cNvSpPr/>
          <p:nvPr/>
        </p:nvSpPr>
        <p:spPr>
          <a:xfrm>
            <a:off x="1838473" y="2040092"/>
            <a:ext cx="20130106" cy="985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647700"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313012" y="1048860"/>
            <a:ext cx="23757977" cy="13033757"/>
          </a:xfrm>
          <a:prstGeom prst="rect">
            <a:avLst/>
          </a:prstGeom>
          <a:blipFill>
            <a:blip r:embed="rId2"/>
            <a:srcRect/>
            <a:stretch>
              <a:fillRect t="-85" b="-85"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83" name="Shape 683"/>
          <p:cNvSpPr/>
          <p:nvPr/>
        </p:nvSpPr>
        <p:spPr>
          <a:xfrm>
            <a:off x="3827400" y="2461164"/>
            <a:ext cx="16729199" cy="9694998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536309" y="3041529"/>
            <a:ext cx="1791132" cy="1737976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 algn="r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/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New Record added</a:t>
            </a:r>
            <a:r>
              <a:rPr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</a:p>
        </p:txBody>
      </p:sp>
      <p:sp>
        <p:nvSpPr>
          <p:cNvPr id="695" name="Shape 695"/>
          <p:cNvSpPr/>
          <p:nvPr/>
        </p:nvSpPr>
        <p:spPr>
          <a:xfrm>
            <a:off x="8282339" y="7670964"/>
            <a:ext cx="1641394" cy="1619219"/>
          </a:xfrm>
          <a:prstGeom prst="ellipse">
            <a:avLst/>
          </a:prstGeom>
          <a:ln w="508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6" name="Shape 696"/>
          <p:cNvSpPr/>
          <p:nvPr/>
        </p:nvSpPr>
        <p:spPr>
          <a:xfrm rot="13029462" flipH="1">
            <a:off x="1098779" y="4977434"/>
            <a:ext cx="8060079" cy="1219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894" extrusionOk="0">
                <a:moveTo>
                  <a:pt x="0" y="18894"/>
                </a:moveTo>
                <a:cubicBezTo>
                  <a:pt x="0" y="18894"/>
                  <a:pt x="2389" y="4886"/>
                  <a:pt x="9714" y="964"/>
                </a:cubicBezTo>
                <a:cubicBezTo>
                  <a:pt x="16568" y="-2706"/>
                  <a:pt x="21600" y="5289"/>
                  <a:pt x="21600" y="5289"/>
                </a:cubicBezTo>
              </a:path>
            </a:pathLst>
          </a:custGeom>
          <a:ln w="38100">
            <a:solidFill>
              <a:schemeClr val="bg2"/>
            </a:solidFill>
            <a:custDash>
              <a:ds d="200000" sp="200000"/>
            </a:custDash>
            <a:miter lim="400000"/>
            <a:headEnd type="triangle"/>
            <a:tailEnd type="oval"/>
          </a:ln>
        </p:spPr>
        <p:txBody>
          <a:bodyPr lIns="50800" tIns="50800" rIns="50800" bIns="50800" anchor="ctr"/>
          <a:lstStyle/>
          <a:p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7" name="Shape 697"/>
          <p:cNvSpPr/>
          <p:nvPr/>
        </p:nvSpPr>
        <p:spPr>
          <a:xfrm>
            <a:off x="1108241" y="1658964"/>
            <a:ext cx="1219200" cy="121920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1548769" y="1797807"/>
            <a:ext cx="338144" cy="9848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1155700">
              <a:defRPr sz="64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1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622607" y="510593"/>
            <a:ext cx="20677534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Application Screenshot : New Board Game Added</a:t>
            </a:r>
          </a:p>
        </p:txBody>
      </p:sp>
    </p:spTree>
    <p:extLst>
      <p:ext uri="{BB962C8B-B14F-4D97-AF65-F5344CB8AC3E}">
        <p14:creationId xmlns:p14="http://schemas.microsoft.com/office/powerpoint/2010/main" val="24217742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880" name="Shape 880"/>
          <p:cNvSpPr/>
          <p:nvPr/>
        </p:nvSpPr>
        <p:spPr>
          <a:xfrm>
            <a:off x="622607" y="420985"/>
            <a:ext cx="131826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About Us</a:t>
            </a:r>
          </a:p>
        </p:txBody>
      </p:sp>
      <p:sp>
        <p:nvSpPr>
          <p:cNvPr id="890" name="Shape 890"/>
          <p:cNvSpPr/>
          <p:nvPr/>
        </p:nvSpPr>
        <p:spPr>
          <a:xfrm>
            <a:off x="3520648" y="8817213"/>
            <a:ext cx="17284700" cy="4138633"/>
          </a:xfrm>
          <a:prstGeom prst="rect">
            <a:avLst/>
          </a:prstGeom>
          <a:ln w="12700"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Board Games Portal is an online board gaming resource and community. The site is most up-to-date place to get gaming information! You are certainly encouraged to help improve the site by adding your own board games and updating the </a:t>
            </a:r>
            <a:r>
              <a:rPr lang="en-CA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existing board games. </a:t>
            </a:r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You can also View the List of all Board Games, View individual board game details, Delete Board Games</a:t>
            </a:r>
          </a:p>
          <a:p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ea typeface="Arial"/>
              <a:cs typeface="Arial"/>
            </a:endParaRPr>
          </a:p>
          <a:p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ea typeface="Arial"/>
              <a:cs typeface="Arial"/>
            </a:endParaRPr>
          </a:p>
          <a:p>
            <a:r>
              <a:rPr lang="en-US" b="1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ea typeface="Arial"/>
                <a:cs typeface="Arial"/>
              </a:rPr>
              <a:t>Board Games Data has been fetched using Board Games Atlas API</a:t>
            </a:r>
            <a:endParaRPr b="1" dirty="0">
              <a:solidFill>
                <a:schemeClr val="bg2">
                  <a:lumMod val="20000"/>
                  <a:lumOff val="80000"/>
                </a:scheme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91" name="Shape 891"/>
          <p:cNvSpPr/>
          <p:nvPr/>
        </p:nvSpPr>
        <p:spPr>
          <a:xfrm>
            <a:off x="4405461" y="5464187"/>
            <a:ext cx="15557501" cy="18097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solidFill>
                  <a:schemeClr val="accent1"/>
                </a:solidFill>
                <a:latin typeface="Montserrat Light"/>
                <a:ea typeface="Montserrat"/>
                <a:cs typeface="Montserrat Light"/>
              </a:rPr>
              <a:t>Discover Trending Board Games on Board Games Portal</a:t>
            </a:r>
            <a:endParaRPr dirty="0">
              <a:solidFill>
                <a:schemeClr val="accent1"/>
              </a:solidFill>
              <a:latin typeface="Montserrat Light"/>
              <a:ea typeface="Montserrat"/>
              <a:cs typeface="Montserrat Light"/>
            </a:endParaRPr>
          </a:p>
        </p:txBody>
      </p:sp>
      <p:grpSp>
        <p:nvGrpSpPr>
          <p:cNvPr id="15" name="Group 653"/>
          <p:cNvGrpSpPr/>
          <p:nvPr/>
        </p:nvGrpSpPr>
        <p:grpSpPr>
          <a:xfrm>
            <a:off x="11642297" y="7904355"/>
            <a:ext cx="1041401" cy="282415"/>
            <a:chOff x="0" y="0"/>
            <a:chExt cx="1041399" cy="282413"/>
          </a:xfrm>
        </p:grpSpPr>
        <p:sp>
          <p:nvSpPr>
            <p:cNvPr id="16" name="Shape 650"/>
            <p:cNvSpPr/>
            <p:nvPr/>
          </p:nvSpPr>
          <p:spPr>
            <a:xfrm>
              <a:off x="0" y="0"/>
              <a:ext cx="282414" cy="282414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b="1">
                  <a:solidFill>
                    <a:srgbClr val="72717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Shape 651"/>
            <p:cNvSpPr/>
            <p:nvPr/>
          </p:nvSpPr>
          <p:spPr>
            <a:xfrm>
              <a:off x="379492" y="0"/>
              <a:ext cx="282415" cy="282414"/>
            </a:xfrm>
            <a:prstGeom prst="ellipse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b="1">
                  <a:solidFill>
                    <a:srgbClr val="72717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Shape 652"/>
            <p:cNvSpPr/>
            <p:nvPr/>
          </p:nvSpPr>
          <p:spPr>
            <a:xfrm>
              <a:off x="758985" y="0"/>
              <a:ext cx="282415" cy="282414"/>
            </a:xfrm>
            <a:prstGeom prst="ellipse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b="1">
                  <a:solidFill>
                    <a:srgbClr val="72717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14" name="Picture 13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2F0374A8-CF42-4FFA-9B7A-386E153A0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405" y="1538307"/>
            <a:ext cx="10383189" cy="340461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909665" y="963386"/>
            <a:ext cx="20564669" cy="13321575"/>
          </a:xfrm>
          <a:prstGeom prst="rect">
            <a:avLst/>
          </a:prstGeom>
          <a:blipFill>
            <a:blip r:embed="rId2"/>
            <a:srcRect/>
            <a:stretch>
              <a:fillRect l="-472" r="-472"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lnSpc>
                <a:spcPct val="110000"/>
              </a:lnSpc>
              <a:defRPr sz="2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44" name="Shape 644"/>
          <p:cNvSpPr/>
          <p:nvPr/>
        </p:nvSpPr>
        <p:spPr>
          <a:xfrm>
            <a:off x="489862" y="523293"/>
            <a:ext cx="22362899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Application Screenshot : View Single Board Game</a:t>
            </a:r>
          </a:p>
        </p:txBody>
      </p:sp>
      <p:sp>
        <p:nvSpPr>
          <p:cNvPr id="643" name="Shape 643"/>
          <p:cNvSpPr/>
          <p:nvPr/>
        </p:nvSpPr>
        <p:spPr>
          <a:xfrm>
            <a:off x="3303038" y="1642188"/>
            <a:ext cx="17765484" cy="9386596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88894659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622606" y="379964"/>
            <a:ext cx="20863249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CA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Application Screenshot </a:t>
            </a:r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: Updating Single Board Game</a:t>
            </a:r>
            <a:endParaRPr sz="6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40" name="Shape 540"/>
          <p:cNvSpPr/>
          <p:nvPr/>
        </p:nvSpPr>
        <p:spPr>
          <a:xfrm>
            <a:off x="8013006" y="11177847"/>
            <a:ext cx="7129207" cy="1953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4" y="0"/>
                </a:moveTo>
                <a:lnTo>
                  <a:pt x="1956" y="0"/>
                </a:lnTo>
                <a:cubicBezTo>
                  <a:pt x="1956" y="0"/>
                  <a:pt x="1862" y="18575"/>
                  <a:pt x="0" y="21600"/>
                </a:cubicBezTo>
                <a:lnTo>
                  <a:pt x="21600" y="21600"/>
                </a:lnTo>
                <a:cubicBezTo>
                  <a:pt x="19737" y="18575"/>
                  <a:pt x="19644" y="0"/>
                  <a:pt x="19644" y="0"/>
                </a:cubicBez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647700"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541" name="Shape 541"/>
          <p:cNvSpPr/>
          <p:nvPr/>
        </p:nvSpPr>
        <p:spPr>
          <a:xfrm>
            <a:off x="7296807" y="12830708"/>
            <a:ext cx="8561607" cy="4929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237" h="21600" extrusionOk="0">
                <a:moveTo>
                  <a:pt x="16712" y="0"/>
                </a:moveTo>
                <a:lnTo>
                  <a:pt x="1526" y="0"/>
                </a:lnTo>
                <a:cubicBezTo>
                  <a:pt x="217" y="12003"/>
                  <a:pt x="-1681" y="21600"/>
                  <a:pt x="2901" y="21600"/>
                </a:cubicBezTo>
                <a:cubicBezTo>
                  <a:pt x="7482" y="21600"/>
                  <a:pt x="9119" y="21600"/>
                  <a:pt x="9119" y="21600"/>
                </a:cubicBezTo>
                <a:cubicBezTo>
                  <a:pt x="9119" y="21600"/>
                  <a:pt x="10755" y="21600"/>
                  <a:pt x="15337" y="21600"/>
                </a:cubicBezTo>
                <a:cubicBezTo>
                  <a:pt x="19919" y="21600"/>
                  <a:pt x="18020" y="12003"/>
                  <a:pt x="16712" y="0"/>
                </a:cubicBezTo>
              </a:path>
            </a:pathLst>
          </a:custGeom>
          <a:solidFill>
            <a:schemeClr val="bg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647700"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542" name="Shape 542"/>
          <p:cNvSpPr/>
          <p:nvPr/>
        </p:nvSpPr>
        <p:spPr>
          <a:xfrm>
            <a:off x="1492898" y="1612674"/>
            <a:ext cx="20863249" cy="9789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4" y="1214"/>
                </a:moveTo>
                <a:lnTo>
                  <a:pt x="20775" y="1214"/>
                </a:lnTo>
                <a:lnTo>
                  <a:pt x="20775" y="20228"/>
                </a:lnTo>
                <a:lnTo>
                  <a:pt x="824" y="20228"/>
                </a:lnTo>
                <a:cubicBezTo>
                  <a:pt x="824" y="20228"/>
                  <a:pt x="824" y="1214"/>
                  <a:pt x="824" y="1214"/>
                </a:cubicBezTo>
                <a:close/>
                <a:moveTo>
                  <a:pt x="10800" y="455"/>
                </a:moveTo>
                <a:cubicBezTo>
                  <a:pt x="10855" y="455"/>
                  <a:pt x="10900" y="531"/>
                  <a:pt x="10900" y="623"/>
                </a:cubicBezTo>
                <a:cubicBezTo>
                  <a:pt x="10900" y="717"/>
                  <a:pt x="10855" y="793"/>
                  <a:pt x="10800" y="793"/>
                </a:cubicBezTo>
                <a:cubicBezTo>
                  <a:pt x="10745" y="793"/>
                  <a:pt x="10700" y="717"/>
                  <a:pt x="10700" y="623"/>
                </a:cubicBezTo>
                <a:cubicBezTo>
                  <a:pt x="10700" y="531"/>
                  <a:pt x="10745" y="455"/>
                  <a:pt x="10800" y="455"/>
                </a:cubicBezTo>
                <a:close/>
                <a:moveTo>
                  <a:pt x="21123" y="0"/>
                </a:moveTo>
                <a:lnTo>
                  <a:pt x="478" y="0"/>
                </a:lnTo>
                <a:cubicBezTo>
                  <a:pt x="215" y="0"/>
                  <a:pt x="0" y="363"/>
                  <a:pt x="0" y="80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807"/>
                </a:lnTo>
                <a:cubicBezTo>
                  <a:pt x="21600" y="363"/>
                  <a:pt x="21385" y="0"/>
                  <a:pt x="21123" y="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647700"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grpSp>
        <p:nvGrpSpPr>
          <p:cNvPr id="545" name="Group 545"/>
          <p:cNvGrpSpPr/>
          <p:nvPr/>
        </p:nvGrpSpPr>
        <p:grpSpPr>
          <a:xfrm>
            <a:off x="1471900" y="10562076"/>
            <a:ext cx="20863251" cy="1679861"/>
            <a:chOff x="0" y="0"/>
            <a:chExt cx="12649199" cy="1191597"/>
          </a:xfrm>
          <a:solidFill>
            <a:schemeClr val="bg2"/>
          </a:solidFill>
        </p:grpSpPr>
        <p:sp>
          <p:nvSpPr>
            <p:cNvPr id="543" name="Shape 543"/>
            <p:cNvSpPr/>
            <p:nvPr/>
          </p:nvSpPr>
          <p:spPr>
            <a:xfrm>
              <a:off x="0" y="0"/>
              <a:ext cx="12649199" cy="119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69" y="10746"/>
                  </a:moveTo>
                  <a:cubicBezTo>
                    <a:pt x="10369" y="10724"/>
                    <a:pt x="10369" y="10704"/>
                    <a:pt x="10369" y="10681"/>
                  </a:cubicBezTo>
                  <a:cubicBezTo>
                    <a:pt x="10371" y="10341"/>
                    <a:pt x="10376" y="10018"/>
                    <a:pt x="10387" y="9686"/>
                  </a:cubicBezTo>
                  <a:cubicBezTo>
                    <a:pt x="10406" y="9080"/>
                    <a:pt x="10439" y="8570"/>
                    <a:pt x="10489" y="8190"/>
                  </a:cubicBezTo>
                  <a:cubicBezTo>
                    <a:pt x="10530" y="7881"/>
                    <a:pt x="10576" y="7708"/>
                    <a:pt x="10628" y="7691"/>
                  </a:cubicBezTo>
                  <a:cubicBezTo>
                    <a:pt x="10659" y="7680"/>
                    <a:pt x="10688" y="7771"/>
                    <a:pt x="10716" y="7873"/>
                  </a:cubicBezTo>
                  <a:cubicBezTo>
                    <a:pt x="10740" y="7966"/>
                    <a:pt x="10764" y="8057"/>
                    <a:pt x="10789" y="8136"/>
                  </a:cubicBezTo>
                  <a:cubicBezTo>
                    <a:pt x="10801" y="8187"/>
                    <a:pt x="10813" y="8187"/>
                    <a:pt x="10824" y="8136"/>
                  </a:cubicBezTo>
                  <a:cubicBezTo>
                    <a:pt x="10851" y="8040"/>
                    <a:pt x="10878" y="7949"/>
                    <a:pt x="10905" y="7847"/>
                  </a:cubicBezTo>
                  <a:cubicBezTo>
                    <a:pt x="10930" y="7754"/>
                    <a:pt x="10956" y="7691"/>
                    <a:pt x="10981" y="7660"/>
                  </a:cubicBezTo>
                  <a:cubicBezTo>
                    <a:pt x="11004" y="7646"/>
                    <a:pt x="11025" y="7677"/>
                    <a:pt x="11045" y="7714"/>
                  </a:cubicBezTo>
                  <a:cubicBezTo>
                    <a:pt x="11097" y="7816"/>
                    <a:pt x="11143" y="8045"/>
                    <a:pt x="11179" y="8451"/>
                  </a:cubicBezTo>
                  <a:cubicBezTo>
                    <a:pt x="11189" y="8550"/>
                    <a:pt x="11196" y="8652"/>
                    <a:pt x="11205" y="8763"/>
                  </a:cubicBezTo>
                  <a:cubicBezTo>
                    <a:pt x="11123" y="9284"/>
                    <a:pt x="11084" y="10032"/>
                    <a:pt x="11090" y="11013"/>
                  </a:cubicBezTo>
                  <a:cubicBezTo>
                    <a:pt x="11097" y="12002"/>
                    <a:pt x="11148" y="12671"/>
                    <a:pt x="11231" y="13104"/>
                  </a:cubicBezTo>
                  <a:cubicBezTo>
                    <a:pt x="11230" y="13124"/>
                    <a:pt x="11230" y="13138"/>
                    <a:pt x="11230" y="13158"/>
                  </a:cubicBezTo>
                  <a:cubicBezTo>
                    <a:pt x="11208" y="13827"/>
                    <a:pt x="11176" y="14439"/>
                    <a:pt x="11135" y="15008"/>
                  </a:cubicBezTo>
                  <a:cubicBezTo>
                    <a:pt x="11116" y="15278"/>
                    <a:pt x="11096" y="15544"/>
                    <a:pt x="11069" y="15743"/>
                  </a:cubicBezTo>
                  <a:cubicBezTo>
                    <a:pt x="11041" y="15963"/>
                    <a:pt x="11009" y="16060"/>
                    <a:pt x="10974" y="15995"/>
                  </a:cubicBezTo>
                  <a:cubicBezTo>
                    <a:pt x="10951" y="15952"/>
                    <a:pt x="10930" y="15876"/>
                    <a:pt x="10909" y="15791"/>
                  </a:cubicBezTo>
                  <a:cubicBezTo>
                    <a:pt x="10881" y="15671"/>
                    <a:pt x="10852" y="15584"/>
                    <a:pt x="10821" y="15584"/>
                  </a:cubicBezTo>
                  <a:cubicBezTo>
                    <a:pt x="10789" y="15584"/>
                    <a:pt x="10758" y="15671"/>
                    <a:pt x="10728" y="15802"/>
                  </a:cubicBezTo>
                  <a:cubicBezTo>
                    <a:pt x="10713" y="15853"/>
                    <a:pt x="10698" y="15915"/>
                    <a:pt x="10683" y="15963"/>
                  </a:cubicBezTo>
                  <a:cubicBezTo>
                    <a:pt x="10657" y="16040"/>
                    <a:pt x="10632" y="16060"/>
                    <a:pt x="10607" y="15952"/>
                  </a:cubicBezTo>
                  <a:cubicBezTo>
                    <a:pt x="10583" y="15853"/>
                    <a:pt x="10565" y="15694"/>
                    <a:pt x="10547" y="15521"/>
                  </a:cubicBezTo>
                  <a:cubicBezTo>
                    <a:pt x="10525" y="15292"/>
                    <a:pt x="10507" y="15031"/>
                    <a:pt x="10488" y="14765"/>
                  </a:cubicBezTo>
                  <a:cubicBezTo>
                    <a:pt x="10421" y="13759"/>
                    <a:pt x="10382" y="12657"/>
                    <a:pt x="10370" y="11435"/>
                  </a:cubicBezTo>
                  <a:cubicBezTo>
                    <a:pt x="10370" y="11361"/>
                    <a:pt x="10369" y="11290"/>
                    <a:pt x="10369" y="11222"/>
                  </a:cubicBezTo>
                  <a:cubicBezTo>
                    <a:pt x="10369" y="11067"/>
                    <a:pt x="10369" y="10905"/>
                    <a:pt x="10369" y="10746"/>
                  </a:cubicBezTo>
                  <a:close/>
                  <a:moveTo>
                    <a:pt x="10799" y="7130"/>
                  </a:moveTo>
                  <a:cubicBezTo>
                    <a:pt x="10807" y="6243"/>
                    <a:pt x="10877" y="5302"/>
                    <a:pt x="10983" y="5050"/>
                  </a:cubicBezTo>
                  <a:cubicBezTo>
                    <a:pt x="10989" y="5030"/>
                    <a:pt x="10997" y="5022"/>
                    <a:pt x="11004" y="5008"/>
                  </a:cubicBezTo>
                  <a:cubicBezTo>
                    <a:pt x="11006" y="5008"/>
                    <a:pt x="11009" y="5008"/>
                    <a:pt x="11011" y="5008"/>
                  </a:cubicBezTo>
                  <a:cubicBezTo>
                    <a:pt x="11011" y="5167"/>
                    <a:pt x="11011" y="5325"/>
                    <a:pt x="11010" y="5484"/>
                  </a:cubicBezTo>
                  <a:cubicBezTo>
                    <a:pt x="11007" y="5841"/>
                    <a:pt x="10995" y="6161"/>
                    <a:pt x="10977" y="6470"/>
                  </a:cubicBezTo>
                  <a:cubicBezTo>
                    <a:pt x="10954" y="6838"/>
                    <a:pt x="10927" y="7147"/>
                    <a:pt x="10889" y="7357"/>
                  </a:cubicBezTo>
                  <a:cubicBezTo>
                    <a:pt x="10862" y="7513"/>
                    <a:pt x="10832" y="7572"/>
                    <a:pt x="10802" y="7544"/>
                  </a:cubicBezTo>
                  <a:cubicBezTo>
                    <a:pt x="10801" y="7544"/>
                    <a:pt x="10800" y="7544"/>
                    <a:pt x="10799" y="7538"/>
                  </a:cubicBezTo>
                  <a:cubicBezTo>
                    <a:pt x="10799" y="7399"/>
                    <a:pt x="10798" y="7261"/>
                    <a:pt x="10799" y="7130"/>
                  </a:cubicBezTo>
                  <a:close/>
                  <a:moveTo>
                    <a:pt x="0" y="16629"/>
                  </a:moveTo>
                  <a:cubicBezTo>
                    <a:pt x="0" y="19364"/>
                    <a:pt x="215" y="21600"/>
                    <a:pt x="478" y="21600"/>
                  </a:cubicBezTo>
                  <a:lnTo>
                    <a:pt x="21123" y="21600"/>
                  </a:lnTo>
                  <a:cubicBezTo>
                    <a:pt x="21385" y="21600"/>
                    <a:pt x="21600" y="19364"/>
                    <a:pt x="21600" y="16629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16629"/>
                  </a:lnTo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647700"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544" name="Shape 544"/>
            <p:cNvSpPr/>
            <p:nvPr/>
          </p:nvSpPr>
          <p:spPr>
            <a:xfrm>
              <a:off x="5504062" y="88758"/>
              <a:ext cx="1639422" cy="97911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1155700">
                <a:defRPr sz="7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539" name="Shape 539"/>
          <p:cNvSpPr/>
          <p:nvPr/>
        </p:nvSpPr>
        <p:spPr>
          <a:xfrm>
            <a:off x="1838473" y="2040092"/>
            <a:ext cx="20130106" cy="985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38100" tIns="38100" rIns="38100" bIns="38100" anchor="ctr"/>
          <a:lstStyle/>
          <a:p>
            <a:pPr defTabSz="647700"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925595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4413249" y="8380965"/>
            <a:ext cx="15557501" cy="1860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15000" dirty="0">
                <a:solidFill>
                  <a:schemeClr val="accent1"/>
                </a:solidFill>
                <a:latin typeface="Montserrat Light"/>
                <a:ea typeface="Montserrat"/>
                <a:cs typeface="Montserrat Light"/>
              </a:rPr>
              <a:t>Thank you !</a:t>
            </a:r>
            <a:endParaRPr sz="15000" dirty="0">
              <a:solidFill>
                <a:schemeClr val="accent1"/>
              </a:solidFill>
              <a:latin typeface="Montserrat Light"/>
              <a:ea typeface="Montserrat"/>
              <a:cs typeface="Montserrat Light"/>
            </a:endParaRPr>
          </a:p>
        </p:txBody>
      </p:sp>
      <p:grpSp>
        <p:nvGrpSpPr>
          <p:cNvPr id="15" name="Group 653"/>
          <p:cNvGrpSpPr/>
          <p:nvPr/>
        </p:nvGrpSpPr>
        <p:grpSpPr>
          <a:xfrm>
            <a:off x="11642297" y="6858000"/>
            <a:ext cx="1041401" cy="282415"/>
            <a:chOff x="0" y="0"/>
            <a:chExt cx="1041399" cy="282413"/>
          </a:xfrm>
        </p:grpSpPr>
        <p:sp>
          <p:nvSpPr>
            <p:cNvPr id="16" name="Shape 650"/>
            <p:cNvSpPr/>
            <p:nvPr/>
          </p:nvSpPr>
          <p:spPr>
            <a:xfrm>
              <a:off x="0" y="0"/>
              <a:ext cx="282414" cy="282414"/>
            </a:xfrm>
            <a:prstGeom prst="ellipse">
              <a:avLst/>
            </a:prstGeom>
            <a:solidFill>
              <a:schemeClr val="tx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b="1">
                  <a:solidFill>
                    <a:srgbClr val="72717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7" name="Shape 651"/>
            <p:cNvSpPr/>
            <p:nvPr/>
          </p:nvSpPr>
          <p:spPr>
            <a:xfrm>
              <a:off x="379492" y="0"/>
              <a:ext cx="282415" cy="282414"/>
            </a:xfrm>
            <a:prstGeom prst="ellipse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b="1">
                  <a:solidFill>
                    <a:srgbClr val="72717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18" name="Shape 652"/>
            <p:cNvSpPr/>
            <p:nvPr/>
          </p:nvSpPr>
          <p:spPr>
            <a:xfrm>
              <a:off x="758985" y="0"/>
              <a:ext cx="282415" cy="282414"/>
            </a:xfrm>
            <a:prstGeom prst="ellipse">
              <a:avLst/>
            </a:prstGeom>
            <a:solidFill>
              <a:schemeClr val="bg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600" b="1">
                  <a:solidFill>
                    <a:srgbClr val="727171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dirty="0">
                <a:latin typeface="Arial"/>
                <a:ea typeface="Arial"/>
                <a:cs typeface="Arial"/>
              </a:endParaRPr>
            </a:p>
          </p:txBody>
        </p:sp>
      </p:grpSp>
      <p:pic>
        <p:nvPicPr>
          <p:cNvPr id="3" name="Picture 2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8582CE3C-5D48-483E-B4A5-84CE7A11E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454" y="1987431"/>
            <a:ext cx="12036489" cy="39467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622607" y="420985"/>
            <a:ext cx="131826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Team </a:t>
            </a: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Members :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3054907" y="7241104"/>
            <a:ext cx="3512180" cy="89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155700">
              <a:lnSpc>
                <a:spcPct val="8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Monil Mayur Modi</a:t>
            </a:r>
          </a:p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200460907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4011082" y="8337550"/>
            <a:ext cx="16110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155700">
              <a:defRPr sz="3000">
                <a:solidFill>
                  <a:srgbClr val="BCC2C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Developer</a:t>
            </a:r>
          </a:p>
        </p:txBody>
      </p:sp>
      <p:sp>
        <p:nvSpPr>
          <p:cNvPr id="918" name="Shape 918"/>
          <p:cNvSpPr/>
          <p:nvPr/>
        </p:nvSpPr>
        <p:spPr>
          <a:xfrm>
            <a:off x="2109837" y="9061450"/>
            <a:ext cx="5740401" cy="234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Bachelor’s of Science in Information and technology</a:t>
            </a:r>
          </a:p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(B.Sc. I.T)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20" name="Shape 920"/>
          <p:cNvSpPr/>
          <p:nvPr/>
        </p:nvSpPr>
        <p:spPr>
          <a:xfrm>
            <a:off x="16894196" y="9061450"/>
            <a:ext cx="5486401" cy="2476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Bachelor’s of Information and Communication Technology</a:t>
            </a:r>
          </a:p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(B.E. I.C.T)</a:t>
            </a:r>
          </a:p>
          <a:p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21" name="Shape 921"/>
          <p:cNvSpPr/>
          <p:nvPr/>
        </p:nvSpPr>
        <p:spPr>
          <a:xfrm>
            <a:off x="18578719" y="7279204"/>
            <a:ext cx="2106347" cy="89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155700">
              <a:lnSpc>
                <a:spcPct val="8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Sonali Jain</a:t>
            </a:r>
          </a:p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200455424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18269787" y="8336190"/>
            <a:ext cx="281006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155700">
              <a:defRPr sz="3000">
                <a:solidFill>
                  <a:srgbClr val="BCC2C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Quality Assurance</a:t>
            </a:r>
            <a:endParaRPr dirty="0">
              <a:solidFill>
                <a:schemeClr val="bg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10381129" y="7245016"/>
            <a:ext cx="3512180" cy="88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defTabSz="1155700">
              <a:lnSpc>
                <a:spcPct val="8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Ashish Pandey</a:t>
            </a:r>
          </a:p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200457900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11402482" y="8337549"/>
            <a:ext cx="161101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155700">
              <a:defRPr sz="3000">
                <a:solidFill>
                  <a:srgbClr val="BCC2C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Developer</a:t>
            </a:r>
            <a:endParaRPr dirty="0">
              <a:solidFill>
                <a:schemeClr val="bg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9321799" y="9061450"/>
            <a:ext cx="5740401" cy="234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Bachelor’s of Science in Information and technology</a:t>
            </a:r>
          </a:p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(B.Sc. I.T)</a:t>
            </a:r>
          </a:p>
        </p:txBody>
      </p:sp>
      <p:sp>
        <p:nvSpPr>
          <p:cNvPr id="928" name="Shape 928"/>
          <p:cNvSpPr/>
          <p:nvPr/>
        </p:nvSpPr>
        <p:spPr>
          <a:xfrm>
            <a:off x="2617825" y="1978090"/>
            <a:ext cx="4724424" cy="4786641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10065101" y="1837383"/>
            <a:ext cx="4281530" cy="5020618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930" name="Shape 930"/>
          <p:cNvSpPr/>
          <p:nvPr/>
        </p:nvSpPr>
        <p:spPr>
          <a:xfrm>
            <a:off x="17494601" y="1978090"/>
            <a:ext cx="4525644" cy="4786641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622607" y="420985"/>
            <a:ext cx="131826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Team</a:t>
            </a: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 Members :</a:t>
            </a:r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 </a:t>
            </a:r>
          </a:p>
        </p:txBody>
      </p:sp>
      <p:sp>
        <p:nvSpPr>
          <p:cNvPr id="916" name="Shape 916"/>
          <p:cNvSpPr/>
          <p:nvPr/>
        </p:nvSpPr>
        <p:spPr>
          <a:xfrm>
            <a:off x="5740747" y="7375270"/>
            <a:ext cx="2946319" cy="89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155700">
              <a:lnSpc>
                <a:spcPct val="8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Deepali Sharma</a:t>
            </a:r>
          </a:p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200457502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17" name="Shape 917"/>
          <p:cNvSpPr/>
          <p:nvPr/>
        </p:nvSpPr>
        <p:spPr>
          <a:xfrm>
            <a:off x="5352019" y="8507625"/>
            <a:ext cx="372377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155700">
              <a:defRPr sz="3000">
                <a:solidFill>
                  <a:srgbClr val="BCC2C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Database Administrator</a:t>
            </a:r>
          </a:p>
        </p:txBody>
      </p:sp>
      <p:sp>
        <p:nvSpPr>
          <p:cNvPr id="918" name="Shape 918"/>
          <p:cNvSpPr/>
          <p:nvPr/>
        </p:nvSpPr>
        <p:spPr>
          <a:xfrm>
            <a:off x="4343706" y="9312791"/>
            <a:ext cx="5740401" cy="234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Bachelor’s in Electronics and Telecommunications</a:t>
            </a:r>
          </a:p>
          <a:p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17030979" y="7375270"/>
            <a:ext cx="2106346" cy="8974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155700">
              <a:lnSpc>
                <a:spcPct val="8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Sudipa Nag</a:t>
            </a:r>
          </a:p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200462845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16792930" y="8507625"/>
            <a:ext cx="258243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 defTabSz="1155700">
              <a:defRPr sz="3000">
                <a:solidFill>
                  <a:srgbClr val="BCC2C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bg2"/>
                </a:solidFill>
                <a:latin typeface="Montserrat"/>
                <a:ea typeface="Montserrat"/>
                <a:cs typeface="Montserrat"/>
              </a:rPr>
              <a:t>Business Analyst</a:t>
            </a:r>
            <a:endParaRPr dirty="0">
              <a:solidFill>
                <a:schemeClr val="bg2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5230958" y="9312791"/>
            <a:ext cx="5740401" cy="2349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>
                <a:solidFill>
                  <a:schemeClr val="accent1"/>
                </a:solidFill>
                <a:latin typeface="Arial"/>
                <a:ea typeface="Arial"/>
                <a:cs typeface="Arial"/>
              </a:rPr>
              <a:t>Bachelor’s in Electronics and Telecommunications</a:t>
            </a:r>
            <a:endParaRPr lang="en-US"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28" name="Shape 928"/>
          <p:cNvSpPr/>
          <p:nvPr/>
        </p:nvSpPr>
        <p:spPr>
          <a:xfrm>
            <a:off x="5073142" y="2785205"/>
            <a:ext cx="4281530" cy="428153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929" name="Shape 929"/>
          <p:cNvSpPr/>
          <p:nvPr/>
        </p:nvSpPr>
        <p:spPr>
          <a:xfrm>
            <a:off x="15738113" y="2785205"/>
            <a:ext cx="4281530" cy="428153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792367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44" name="Shape 44"/>
          <p:cNvSpPr/>
          <p:nvPr/>
        </p:nvSpPr>
        <p:spPr>
          <a:xfrm>
            <a:off x="622607" y="510593"/>
            <a:ext cx="9372601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Technology Used : </a:t>
            </a:r>
            <a:endParaRPr sz="6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15313407" y="3041734"/>
            <a:ext cx="613410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9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Mongo DB:</a:t>
            </a:r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 </a:t>
            </a:r>
          </a:p>
        </p:txBody>
      </p:sp>
      <p:sp>
        <p:nvSpPr>
          <p:cNvPr id="50" name="Shape 50"/>
          <p:cNvSpPr/>
          <p:nvPr/>
        </p:nvSpPr>
        <p:spPr>
          <a:xfrm>
            <a:off x="3985007" y="3041734"/>
            <a:ext cx="568960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9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Python: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3985007" y="8375734"/>
            <a:ext cx="768350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9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F</a:t>
            </a:r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lask: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2" name="Shape 52"/>
          <p:cNvSpPr/>
          <p:nvPr/>
        </p:nvSpPr>
        <p:spPr>
          <a:xfrm>
            <a:off x="15326107" y="8375734"/>
            <a:ext cx="679450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9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HTML and CSS: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53" name="Shape 53"/>
          <p:cNvSpPr/>
          <p:nvPr/>
        </p:nvSpPr>
        <p:spPr>
          <a:xfrm>
            <a:off x="3990996" y="3746500"/>
            <a:ext cx="7442201" cy="300355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Python is a general-purpose programming language. It is used in this project to fetch data from the source and then to load them to database.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15722599" y="3746500"/>
            <a:ext cx="7442201" cy="25019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/>
              <a:t>MongoDB is a cross-platform document-oriented database program. Use of Mongo </a:t>
            </a:r>
            <a:r>
              <a:rPr lang="en-US" dirty="0" err="1"/>
              <a:t>db</a:t>
            </a:r>
            <a:r>
              <a:rPr lang="en-US" dirty="0"/>
              <a:t> is to store the fetched data into the cloud storage.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3990996" y="9582150"/>
            <a:ext cx="7442201" cy="25019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/>
              <a:t>Flask is a micro web framework written in Python. It is used to develop front end of the project.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15332096" y="9582150"/>
            <a:ext cx="7442201" cy="25019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HTML stands for Hypertext markup language &amp; CSS stands for Cascading style sheets is used for beautification of the website. 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ABDB0DC-3AF4-4ED7-9795-166E5FCAE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3746500"/>
            <a:ext cx="2709004" cy="3061034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2F611F5A-6057-44F8-ACE5-4613BB0C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754" y="3746500"/>
            <a:ext cx="2416532" cy="3003550"/>
          </a:xfrm>
          <a:prstGeom prst="rect">
            <a:avLst/>
          </a:prstGeom>
        </p:spPr>
      </p:pic>
      <p:pic>
        <p:nvPicPr>
          <p:cNvPr id="13" name="Picture 12" descr="A drawing of a face&#10;&#10;Description automatically generated">
            <a:extLst>
              <a:ext uri="{FF2B5EF4-FFF2-40B4-BE49-F238E27FC236}">
                <a16:creationId xmlns:a16="http://schemas.microsoft.com/office/drawing/2014/main" id="{0AF1966D-59F6-4E20-97C5-1EBA04B3A6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2" y="9218644"/>
            <a:ext cx="2743200" cy="2865405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552404A7-03A7-458D-8801-8663D94826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754" y="9218644"/>
            <a:ext cx="2416532" cy="286540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66" name="Shape 66"/>
          <p:cNvSpPr/>
          <p:nvPr/>
        </p:nvSpPr>
        <p:spPr>
          <a:xfrm>
            <a:off x="622607" y="420985"/>
            <a:ext cx="65151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Workflow :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1931131" y="5461737"/>
            <a:ext cx="3780994" cy="161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055" y="9281"/>
                  <a:pt x="5697" y="0"/>
                  <a:pt x="11263" y="0"/>
                </a:cubicBezTo>
                <a:cubicBezTo>
                  <a:pt x="15808" y="0"/>
                  <a:pt x="19737" y="6186"/>
                  <a:pt x="21600" y="15162"/>
                </a:cubicBezTo>
              </a:path>
            </a:pathLst>
          </a:custGeom>
          <a:ln w="1270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5017516" y="6300354"/>
            <a:ext cx="1209194" cy="1211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95"/>
                </a:moveTo>
                <a:lnTo>
                  <a:pt x="15818" y="21600"/>
                </a:lnTo>
                <a:lnTo>
                  <a:pt x="21600" y="0"/>
                </a:lnTo>
                <a:cubicBezTo>
                  <a:pt x="21600" y="0"/>
                  <a:pt x="0" y="5795"/>
                  <a:pt x="0" y="5795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69" name="Shape 69"/>
          <p:cNvSpPr/>
          <p:nvPr/>
        </p:nvSpPr>
        <p:spPr>
          <a:xfrm rot="10800000" flipH="1">
            <a:off x="6006464" y="7820824"/>
            <a:ext cx="3780993" cy="161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055" y="9281"/>
                  <a:pt x="5697" y="0"/>
                  <a:pt x="11263" y="0"/>
                </a:cubicBezTo>
                <a:cubicBezTo>
                  <a:pt x="15808" y="0"/>
                  <a:pt x="19737" y="6186"/>
                  <a:pt x="21600" y="15162"/>
                </a:cubicBezTo>
              </a:path>
            </a:pathLst>
          </a:custGeom>
          <a:ln w="1270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0" name="Shape 70"/>
          <p:cNvSpPr/>
          <p:nvPr/>
        </p:nvSpPr>
        <p:spPr>
          <a:xfrm rot="10800000" flipH="1">
            <a:off x="9092851" y="7386618"/>
            <a:ext cx="1209194" cy="1211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95"/>
                </a:moveTo>
                <a:lnTo>
                  <a:pt x="15818" y="21600"/>
                </a:lnTo>
                <a:lnTo>
                  <a:pt x="21600" y="0"/>
                </a:lnTo>
                <a:cubicBezTo>
                  <a:pt x="21600" y="0"/>
                  <a:pt x="0" y="5795"/>
                  <a:pt x="0" y="5795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10084103" y="5596031"/>
            <a:ext cx="3780994" cy="161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055" y="9281"/>
                  <a:pt x="5697" y="0"/>
                  <a:pt x="11263" y="0"/>
                </a:cubicBezTo>
                <a:cubicBezTo>
                  <a:pt x="15808" y="0"/>
                  <a:pt x="19737" y="6186"/>
                  <a:pt x="21600" y="15162"/>
                </a:cubicBezTo>
              </a:path>
            </a:pathLst>
          </a:custGeom>
          <a:ln w="1270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13170486" y="6434649"/>
            <a:ext cx="1209193" cy="12116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95"/>
                </a:moveTo>
                <a:lnTo>
                  <a:pt x="15818" y="21600"/>
                </a:lnTo>
                <a:lnTo>
                  <a:pt x="21600" y="0"/>
                </a:lnTo>
                <a:cubicBezTo>
                  <a:pt x="21600" y="0"/>
                  <a:pt x="0" y="5795"/>
                  <a:pt x="0" y="5795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3" name="Shape 73"/>
          <p:cNvSpPr/>
          <p:nvPr/>
        </p:nvSpPr>
        <p:spPr>
          <a:xfrm rot="10800000" flipH="1">
            <a:off x="14132848" y="7820824"/>
            <a:ext cx="3780994" cy="1616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055" y="9281"/>
                  <a:pt x="5697" y="0"/>
                  <a:pt x="11263" y="0"/>
                </a:cubicBezTo>
                <a:cubicBezTo>
                  <a:pt x="15808" y="0"/>
                  <a:pt x="19737" y="6186"/>
                  <a:pt x="21600" y="15162"/>
                </a:cubicBezTo>
              </a:path>
            </a:pathLst>
          </a:custGeom>
          <a:ln w="1270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4" name="Shape 74"/>
          <p:cNvSpPr/>
          <p:nvPr/>
        </p:nvSpPr>
        <p:spPr>
          <a:xfrm rot="10800000" flipH="1">
            <a:off x="17219237" y="7386618"/>
            <a:ext cx="1209194" cy="1211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95"/>
                </a:moveTo>
                <a:lnTo>
                  <a:pt x="15818" y="21600"/>
                </a:lnTo>
                <a:lnTo>
                  <a:pt x="21600" y="0"/>
                </a:lnTo>
                <a:cubicBezTo>
                  <a:pt x="21600" y="0"/>
                  <a:pt x="0" y="5795"/>
                  <a:pt x="0" y="5795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18187131" y="5537937"/>
            <a:ext cx="3780994" cy="161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1055" y="9281"/>
                  <a:pt x="5697" y="0"/>
                  <a:pt x="11263" y="0"/>
                </a:cubicBezTo>
                <a:cubicBezTo>
                  <a:pt x="15808" y="0"/>
                  <a:pt x="19737" y="6186"/>
                  <a:pt x="21600" y="15162"/>
                </a:cubicBezTo>
              </a:path>
            </a:pathLst>
          </a:custGeom>
          <a:ln w="127000">
            <a:solidFill>
              <a:schemeClr val="bg1"/>
            </a:solidFill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21273516" y="6376554"/>
            <a:ext cx="1209194" cy="12116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795"/>
                </a:moveTo>
                <a:lnTo>
                  <a:pt x="15818" y="21600"/>
                </a:lnTo>
                <a:lnTo>
                  <a:pt x="21600" y="0"/>
                </a:lnTo>
                <a:cubicBezTo>
                  <a:pt x="21600" y="0"/>
                  <a:pt x="0" y="5795"/>
                  <a:pt x="0" y="5795"/>
                </a:cubicBezTo>
                <a:close/>
              </a:path>
            </a:pathLst>
          </a:custGeom>
          <a:solidFill>
            <a:schemeClr val="tx2"/>
          </a:solidFill>
          <a:ln w="12700">
            <a:noFill/>
            <a:miter lim="400000"/>
          </a:ln>
        </p:spPr>
        <p:txBody>
          <a:bodyPr lIns="38100" tIns="38100" rIns="38100" bIns="38100" anchor="ctr"/>
          <a:lstStyle/>
          <a:p>
            <a:pPr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18815049" y="6606689"/>
            <a:ext cx="2781302" cy="2781302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accent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78" name="Shape 78"/>
          <p:cNvSpPr/>
          <p:nvPr/>
        </p:nvSpPr>
        <p:spPr>
          <a:xfrm>
            <a:off x="2620043" y="6601769"/>
            <a:ext cx="2781302" cy="2781302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accent4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14699658" y="4879489"/>
            <a:ext cx="2781302" cy="2781302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accent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6708288" y="4879489"/>
            <a:ext cx="2781302" cy="2781302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accent3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81" name="Shape 81"/>
          <p:cNvSpPr/>
          <p:nvPr/>
        </p:nvSpPr>
        <p:spPr>
          <a:xfrm>
            <a:off x="10699827" y="6601769"/>
            <a:ext cx="2781302" cy="2781302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1032257" y="9760034"/>
            <a:ext cx="567690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155700">
              <a:lnSpc>
                <a:spcPct val="9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Step 1: Find Data source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758846" y="10579100"/>
            <a:ext cx="6223001" cy="1206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Used board games atlas API to gather data.</a:t>
            </a:r>
            <a:r>
              <a:rPr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 </a:t>
            </a:r>
          </a:p>
        </p:txBody>
      </p:sp>
      <p:sp>
        <p:nvSpPr>
          <p:cNvPr id="84" name="Shape 84"/>
          <p:cNvSpPr/>
          <p:nvPr/>
        </p:nvSpPr>
        <p:spPr>
          <a:xfrm>
            <a:off x="9896857" y="9515352"/>
            <a:ext cx="4305301" cy="997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155700">
              <a:lnSpc>
                <a:spcPct val="9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Step 3: Cloud data storage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17770857" y="9515352"/>
            <a:ext cx="4838701" cy="997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155700">
              <a:lnSpc>
                <a:spcPct val="9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Step 5: Developing Web Application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6" name="Shape 86"/>
          <p:cNvSpPr/>
          <p:nvPr/>
        </p:nvSpPr>
        <p:spPr>
          <a:xfrm>
            <a:off x="5039107" y="3829134"/>
            <a:ext cx="612140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155700">
              <a:lnSpc>
                <a:spcPct val="9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Step 2: Fetch data from API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13167107" y="3829134"/>
            <a:ext cx="6121401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defTabSz="1155700">
              <a:lnSpc>
                <a:spcPct val="90000"/>
              </a:lnSpc>
              <a:defRPr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Step 4: Working with data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9077346" y="10579100"/>
            <a:ext cx="6223001" cy="1206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Used Mongo DB Cloud to store the data.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16964046" y="10579100"/>
            <a:ext cx="6223001" cy="1206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Used HTML and CSS to develop the front end for flask.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5076846" y="2252147"/>
            <a:ext cx="6223001" cy="1206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Used python for scripting to fetch data from board game atlas API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13115946" y="2252147"/>
            <a:ext cx="6223001" cy="1206500"/>
          </a:xfrm>
          <a:prstGeom prst="rect">
            <a:avLst/>
          </a:prstGeom>
          <a:ln w="12700"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defTabSz="952500">
              <a:lnSpc>
                <a:spcPct val="130000"/>
              </a:lnSpc>
              <a:buClr>
                <a:srgbClr val="E9F6FA"/>
              </a:buClr>
              <a:buFont typeface="Helvetica Neue UltraLight"/>
              <a:defRPr sz="3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Used Flask to perform CRUD functionalities on the data.</a:t>
            </a:r>
            <a:endParaRPr dirty="0">
              <a:solidFill>
                <a:schemeClr val="accent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682" name="Shape 682"/>
          <p:cNvSpPr/>
          <p:nvPr/>
        </p:nvSpPr>
        <p:spPr>
          <a:xfrm>
            <a:off x="313012" y="1048860"/>
            <a:ext cx="23757977" cy="13033757"/>
          </a:xfrm>
          <a:prstGeom prst="rect">
            <a:avLst/>
          </a:prstGeom>
          <a:blipFill>
            <a:blip r:embed="rId2"/>
            <a:srcRect/>
            <a:stretch>
              <a:fillRect t="-85" b="-85"/>
            </a:stretch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10000"/>
              </a:lnSpc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703" name="Shape 703"/>
          <p:cNvSpPr/>
          <p:nvPr/>
        </p:nvSpPr>
        <p:spPr>
          <a:xfrm>
            <a:off x="622607" y="510593"/>
            <a:ext cx="20677534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Data Source : Board Game Atlas API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F64496-169B-4AD7-A7AC-5DB8378D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672" y="2473693"/>
            <a:ext cx="17563196" cy="94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57149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483" name="Shape 483"/>
          <p:cNvSpPr/>
          <p:nvPr/>
        </p:nvSpPr>
        <p:spPr>
          <a:xfrm>
            <a:off x="622607" y="510593"/>
            <a:ext cx="16377769" cy="744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sz="6000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Data Structure :</a:t>
            </a:r>
            <a:endParaRPr sz="6000"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484" name="Shape 484"/>
          <p:cNvSpPr/>
          <p:nvPr/>
        </p:nvSpPr>
        <p:spPr>
          <a:xfrm>
            <a:off x="2262276" y="3899883"/>
            <a:ext cx="19300674" cy="1208210"/>
          </a:xfrm>
          <a:prstGeom prst="roundRect">
            <a:avLst>
              <a:gd name="adj" fmla="val 29359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584200"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>
              <a:latin typeface="Arial"/>
              <a:ea typeface="Arial"/>
              <a:cs typeface="Arial"/>
            </a:endParaRPr>
          </a:p>
        </p:txBody>
      </p:sp>
      <p:sp>
        <p:nvSpPr>
          <p:cNvPr id="485" name="Shape 485"/>
          <p:cNvSpPr/>
          <p:nvPr/>
        </p:nvSpPr>
        <p:spPr>
          <a:xfrm>
            <a:off x="2436736" y="4097944"/>
            <a:ext cx="432904" cy="409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0800" y="0"/>
                </a:lnTo>
                <a:cubicBezTo>
                  <a:pt x="16237" y="0"/>
                  <a:pt x="21600" y="5419"/>
                  <a:pt x="21600" y="10763"/>
                </a:cubicBezTo>
                <a:cubicBezTo>
                  <a:pt x="21600" y="17518"/>
                  <a:pt x="16237" y="21600"/>
                  <a:pt x="10800" y="21600"/>
                </a:cubicBezTo>
                <a:cubicBezTo>
                  <a:pt x="4022" y="21600"/>
                  <a:pt x="0" y="17518"/>
                  <a:pt x="0" y="10763"/>
                </a:cubicBezTo>
                <a:cubicBezTo>
                  <a:pt x="0" y="5419"/>
                  <a:pt x="4022" y="0"/>
                  <a:pt x="10800" y="0"/>
                </a:cubicBezTo>
              </a:path>
            </a:pathLst>
          </a:custGeom>
          <a:solidFill>
            <a:schemeClr val="accent2"/>
          </a:solidFill>
          <a:ln>
            <a:bevel/>
          </a:ln>
        </p:spPr>
        <p:txBody>
          <a:bodyPr lIns="0" tIns="0" rIns="0" bIns="0"/>
          <a:lstStyle/>
          <a:p>
            <a:pPr algn="l" defTabSz="6477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486" name="Shape 486"/>
          <p:cNvSpPr/>
          <p:nvPr/>
        </p:nvSpPr>
        <p:spPr>
          <a:xfrm>
            <a:off x="2894511" y="4097944"/>
            <a:ext cx="432909" cy="409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3" y="0"/>
                </a:moveTo>
                <a:lnTo>
                  <a:pt x="10763" y="0"/>
                </a:lnTo>
                <a:cubicBezTo>
                  <a:pt x="17518" y="0"/>
                  <a:pt x="21600" y="5419"/>
                  <a:pt x="21600" y="10763"/>
                </a:cubicBezTo>
                <a:cubicBezTo>
                  <a:pt x="21600" y="17518"/>
                  <a:pt x="17518" y="21600"/>
                  <a:pt x="10763" y="21600"/>
                </a:cubicBezTo>
                <a:cubicBezTo>
                  <a:pt x="5344" y="21600"/>
                  <a:pt x="0" y="17518"/>
                  <a:pt x="0" y="10763"/>
                </a:cubicBezTo>
                <a:cubicBezTo>
                  <a:pt x="0" y="5419"/>
                  <a:pt x="5344" y="0"/>
                  <a:pt x="10763" y="0"/>
                </a:cubicBezTo>
              </a:path>
            </a:pathLst>
          </a:custGeom>
          <a:solidFill>
            <a:schemeClr val="accent3"/>
          </a:solidFill>
          <a:ln>
            <a:bevel/>
          </a:ln>
        </p:spPr>
        <p:txBody>
          <a:bodyPr lIns="0" tIns="0" rIns="0" bIns="0"/>
          <a:lstStyle/>
          <a:p>
            <a:pPr algn="l" defTabSz="6477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sp>
        <p:nvSpPr>
          <p:cNvPr id="487" name="Shape 487"/>
          <p:cNvSpPr/>
          <p:nvPr/>
        </p:nvSpPr>
        <p:spPr>
          <a:xfrm>
            <a:off x="3355354" y="4097944"/>
            <a:ext cx="432909" cy="4096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63" y="0"/>
                </a:moveTo>
                <a:lnTo>
                  <a:pt x="10763" y="0"/>
                </a:lnTo>
                <a:cubicBezTo>
                  <a:pt x="16181" y="0"/>
                  <a:pt x="21600" y="5419"/>
                  <a:pt x="21600" y="10763"/>
                </a:cubicBezTo>
                <a:cubicBezTo>
                  <a:pt x="21600" y="17518"/>
                  <a:pt x="16181" y="21600"/>
                  <a:pt x="10763" y="21600"/>
                </a:cubicBezTo>
                <a:cubicBezTo>
                  <a:pt x="5344" y="21600"/>
                  <a:pt x="0" y="17518"/>
                  <a:pt x="0" y="10763"/>
                </a:cubicBezTo>
                <a:cubicBezTo>
                  <a:pt x="0" y="5419"/>
                  <a:pt x="5344" y="0"/>
                  <a:pt x="10763" y="0"/>
                </a:cubicBezTo>
              </a:path>
            </a:pathLst>
          </a:custGeom>
          <a:solidFill>
            <a:schemeClr val="accent5"/>
          </a:solidFill>
          <a:ln>
            <a:bevel/>
          </a:ln>
        </p:spPr>
        <p:txBody>
          <a:bodyPr lIns="0" tIns="0" rIns="0" bIns="0"/>
          <a:lstStyle/>
          <a:p>
            <a:pPr algn="l" defTabSz="6477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ontserrat"/>
              <a:ea typeface="Montserrat"/>
              <a:cs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86DD8F-3092-4A6D-A51D-96977C1E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276" y="5108093"/>
            <a:ext cx="19307003" cy="48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285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xfrm>
            <a:off x="22852761" y="571500"/>
            <a:ext cx="624078" cy="647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22607" y="420985"/>
            <a:ext cx="113792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 algn="l" defTabSz="1155700">
              <a:lnSpc>
                <a:spcPct val="80000"/>
              </a:lnSpc>
              <a:defRPr sz="7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Montserrat"/>
                <a:ea typeface="Montserrat"/>
                <a:cs typeface="Montserrat"/>
              </a:rPr>
              <a:t>Data Description :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</a:endParaRPr>
          </a:p>
        </p:txBody>
      </p:sp>
      <p:graphicFrame>
        <p:nvGraphicFramePr>
          <p:cNvPr id="41" name="Table 41"/>
          <p:cNvGraphicFramePr/>
          <p:nvPr>
            <p:extLst>
              <p:ext uri="{D42A27DB-BD31-4B8C-83A1-F6EECF244321}">
                <p14:modId xmlns:p14="http://schemas.microsoft.com/office/powerpoint/2010/main" val="1920232522"/>
              </p:ext>
            </p:extLst>
          </p:nvPr>
        </p:nvGraphicFramePr>
        <p:xfrm>
          <a:off x="720726" y="2434325"/>
          <a:ext cx="22936200" cy="1064768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0776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598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82700">
                <a:tc>
                  <a:txBody>
                    <a:bodyPr/>
                    <a:lstStyle/>
                    <a:p>
                      <a:pPr algn="l" defTabSz="182834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6000" b="1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Fields</a:t>
                      </a:r>
                      <a:endParaRPr sz="6000" b="1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828342">
                        <a:spcBef>
                          <a:spcPts val="2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6000" b="1" dirty="0">
                          <a:solidFill>
                            <a:schemeClr val="accent1"/>
                          </a:solidFill>
                          <a:latin typeface="Montserrat"/>
                          <a:ea typeface="Arial"/>
                          <a:cs typeface="Arial"/>
                          <a:sym typeface="Helvetica Neue"/>
                        </a:rPr>
                        <a:t>Description</a:t>
                      </a:r>
                      <a:endParaRPr sz="6000" b="1" dirty="0">
                        <a:solidFill>
                          <a:schemeClr val="accent1"/>
                        </a:solidFill>
                        <a:latin typeface="Montserrat"/>
                        <a:ea typeface="Arial"/>
                        <a:cs typeface="Arial"/>
                        <a:sym typeface="Helvetica Neue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l" defTabSz="182834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Name 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1828342">
                        <a:spcBef>
                          <a:spcPts val="2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Arial"/>
                          <a:cs typeface="Arial"/>
                          <a:sym typeface="Helvetica Neue"/>
                        </a:rPr>
                        <a:t>Name of the boardgame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Arial"/>
                        <a:cs typeface="Arial"/>
                        <a:sym typeface="Helvetica Neue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l" defTabSz="182834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Image URL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828342">
                        <a:spcBef>
                          <a:spcPts val="2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Arial"/>
                          <a:cs typeface="Arial"/>
                          <a:sym typeface="Helvetica Neue"/>
                        </a:rPr>
                        <a:t>Image URL of the boardgame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Arial"/>
                        <a:cs typeface="Arial"/>
                        <a:sym typeface="Helvetica Neue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l" defTabSz="182834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Min players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1828342">
                        <a:spcBef>
                          <a:spcPts val="2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Arial"/>
                          <a:cs typeface="Arial"/>
                          <a:sym typeface="Helvetica Neue"/>
                        </a:rPr>
                        <a:t>Minimum players required to play the game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Arial"/>
                        <a:cs typeface="Arial"/>
                        <a:sym typeface="Helvetica Neue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l" defTabSz="182834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Max players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828342">
                        <a:spcBef>
                          <a:spcPts val="2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Arial"/>
                          <a:cs typeface="Arial"/>
                          <a:sym typeface="Helvetica Neue"/>
                        </a:rPr>
                        <a:t>Maximum players required to play the game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Arial"/>
                        <a:cs typeface="Arial"/>
                        <a:sym typeface="Helvetica Neue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l" defTabSz="182834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Min playtime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1828342">
                        <a:spcBef>
                          <a:spcPts val="2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Arial"/>
                          <a:cs typeface="Arial"/>
                          <a:sym typeface="Helvetica Neue"/>
                        </a:rPr>
                        <a:t>Minimum playtime to complete the game 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Arial"/>
                        <a:cs typeface="Arial"/>
                        <a:sym typeface="Helvetica Neue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l" defTabSz="182834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Max playtime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1828342">
                        <a:spcBef>
                          <a:spcPts val="23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Arial"/>
                          <a:cs typeface="Arial"/>
                          <a:sym typeface="Helvetica Neue"/>
                        </a:rPr>
                        <a:t>Maximum playtime to complete the game </a:t>
                      </a: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82700">
                <a:tc>
                  <a:txBody>
                    <a:bodyPr/>
                    <a:lstStyle/>
                    <a:p>
                      <a:pPr algn="l" defTabSz="1828342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600" dirty="0">
                          <a:solidFill>
                            <a:schemeClr val="accen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Min Age</a:t>
                      </a:r>
                      <a:endParaRPr sz="3600" dirty="0">
                        <a:solidFill>
                          <a:schemeClr val="accent1"/>
                        </a:solidFill>
                        <a:latin typeface="Montserrat"/>
                        <a:ea typeface="Montserrat"/>
                        <a:cs typeface="Montserrat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l" defTabSz="1828342">
                        <a:spcBef>
                          <a:spcPts val="2300"/>
                        </a:spcBef>
                        <a:defRPr sz="3000" b="1">
                          <a:solidFill>
                            <a:srgbClr val="FFFFFF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r>
                        <a:rPr lang="en-US" sz="3600" b="0" dirty="0">
                          <a:solidFill>
                            <a:schemeClr val="accent1"/>
                          </a:solidFill>
                          <a:latin typeface="Montserrat"/>
                          <a:ea typeface="Arial"/>
                          <a:cs typeface="Arial"/>
                        </a:rPr>
                        <a:t>Minimum legal Age to play the game</a:t>
                      </a:r>
                      <a:endParaRPr sz="3600" b="0" dirty="0">
                        <a:solidFill>
                          <a:schemeClr val="accent1"/>
                        </a:solidFill>
                        <a:latin typeface="Montserrat"/>
                        <a:ea typeface="Arial"/>
                        <a:cs typeface="Arial"/>
                      </a:endParaRPr>
                    </a:p>
                  </a:txBody>
                  <a:tcPr marL="368300" marR="368300" marT="368300" marB="3683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8">
  <a:themeElements>
    <a:clrScheme name="WP_Dark">
      <a:dk1>
        <a:srgbClr val="29313C"/>
      </a:dk1>
      <a:lt1>
        <a:srgbClr val="525663"/>
      </a:lt1>
      <a:dk2>
        <a:srgbClr val="747F8C"/>
      </a:dk2>
      <a:lt2>
        <a:srgbClr val="AEB5BF"/>
      </a:lt2>
      <a:accent1>
        <a:srgbClr val="FFFFFF"/>
      </a:accent1>
      <a:accent2>
        <a:srgbClr val="E9354C"/>
      </a:accent2>
      <a:accent3>
        <a:srgbClr val="F9C30B"/>
      </a:accent3>
      <a:accent4>
        <a:srgbClr val="39BAD8"/>
      </a:accent4>
      <a:accent5>
        <a:srgbClr val="B5D43A"/>
      </a:accent5>
      <a:accent6>
        <a:srgbClr val="835581"/>
      </a:accent6>
      <a:hlink>
        <a:srgbClr val="747F8C"/>
      </a:hlink>
      <a:folHlink>
        <a:srgbClr val="AEB5B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Helvetica Neue UltraLight"/>
            <a:ea typeface="Helvetica Neue UltraLight"/>
            <a:cs typeface="Helvetica Neue UltraLight"/>
            <a:sym typeface="Helvetica Neue Ul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UltraLight"/>
            <a:ea typeface="Helvetica Neue UltraLight"/>
            <a:cs typeface="Helvetica Neue UltraLight"/>
            <a:sym typeface="Helvetica Neue Ul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Helvetica Neue UltraLight"/>
            <a:ea typeface="Helvetica Neue UltraLight"/>
            <a:cs typeface="Helvetica Neue UltraLight"/>
            <a:sym typeface="Helvetica Neue Ul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UltraLight"/>
            <a:ea typeface="Helvetica Neue UltraLight"/>
            <a:cs typeface="Helvetica Neue UltraLight"/>
            <a:sym typeface="Helvetica Neue Ultra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628</Words>
  <Application>Microsoft Office PowerPoint</Application>
  <PresentationFormat>Custom</PresentationFormat>
  <Paragraphs>127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Helvetica Neue</vt:lpstr>
      <vt:lpstr>Helvetica Neue UltraLight</vt:lpstr>
      <vt:lpstr>Montserrat</vt:lpstr>
      <vt:lpstr>Montserrat Light</vt:lpstr>
      <vt:lpstr>New_Template8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Monil Mayur Modi</cp:lastModifiedBy>
  <cp:revision>104</cp:revision>
  <dcterms:modified xsi:type="dcterms:W3CDTF">2020-10-07T17:47:57Z</dcterms:modified>
</cp:coreProperties>
</file>